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3"/>
  </p:notesMasterIdLst>
  <p:sldIdLst>
    <p:sldId id="352" r:id="rId2"/>
    <p:sldId id="327" r:id="rId3"/>
    <p:sldId id="382" r:id="rId4"/>
    <p:sldId id="347" r:id="rId5"/>
    <p:sldId id="325" r:id="rId6"/>
    <p:sldId id="380" r:id="rId7"/>
    <p:sldId id="321" r:id="rId8"/>
    <p:sldId id="376" r:id="rId9"/>
    <p:sldId id="337" r:id="rId10"/>
    <p:sldId id="383" r:id="rId11"/>
    <p:sldId id="384" r:id="rId12"/>
    <p:sldId id="385" r:id="rId13"/>
    <p:sldId id="386" r:id="rId14"/>
    <p:sldId id="387" r:id="rId15"/>
    <p:sldId id="388" r:id="rId16"/>
    <p:sldId id="378" r:id="rId17"/>
    <p:sldId id="379" r:id="rId18"/>
    <p:sldId id="308" r:id="rId19"/>
    <p:sldId id="377" r:id="rId20"/>
    <p:sldId id="338" r:id="rId21"/>
    <p:sldId id="381" r:id="rId22"/>
  </p:sldIdLst>
  <p:sldSz cx="9144000" cy="5143500" type="screen16x9"/>
  <p:notesSz cx="6858000" cy="9144000"/>
  <p:embeddedFontLst>
    <p:embeddedFont>
      <p:font typeface="Assistant" pitchFamily="2" charset="-79"/>
      <p:regular r:id="rId24"/>
      <p:bold r:id="rId25"/>
    </p:embeddedFont>
    <p:embeddedFont>
      <p:font typeface="EuropaNuova-Bold" panose="020B0604020202020204" charset="0"/>
      <p:regular r:id="rId26"/>
      <p:bold r:id="rId27"/>
      <p:italic r:id="rId28"/>
      <p:boldItalic r:id="rId29"/>
    </p:embeddedFont>
    <p:embeddedFont>
      <p:font typeface="EuropaNuova-ExtraBold" panose="020B0604020202020204" charset="0"/>
      <p:regular r:id="rId30"/>
      <p:bold r:id="rId31"/>
      <p:italic r:id="rId32"/>
      <p:boldItalic r:id="rId33"/>
    </p:embeddedFont>
    <p:embeddedFont>
      <p:font typeface="EuropaNuova-Regular" panose="020B0604020202020204" charset="0"/>
      <p:regular r:id="rId34"/>
      <p:bold r:id="rId35"/>
      <p:italic r:id="rId36"/>
      <p:boldItalic r:id="rId37"/>
    </p:embeddedFont>
    <p:embeddedFont>
      <p:font typeface="Righteous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2E2"/>
    <a:srgbClr val="F9EAD3"/>
    <a:srgbClr val="669C99"/>
    <a:srgbClr val="FFFAF9"/>
    <a:srgbClr val="B8E2DF"/>
    <a:srgbClr val="164654"/>
    <a:srgbClr val="F6EDDC"/>
    <a:srgbClr val="546E7A"/>
    <a:srgbClr val="003366"/>
    <a:srgbClr val="2E7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06810C-3F15-4C60-BA1E-8DBDB655287F}">
  <a:tblStyle styleId="{B506810C-3F15-4C60-BA1E-8DBDB65528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702"/>
  </p:normalViewPr>
  <p:slideViewPr>
    <p:cSldViewPr snapToGrid="0">
      <p:cViewPr varScale="1">
        <p:scale>
          <a:sx n="87" d="100"/>
          <a:sy n="87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69C99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750-49EF-BA35-D4FCCCA3592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750-49EF-BA35-D4FCCCA359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50-49EF-BA35-D4FCCCA3592B}"/>
              </c:ext>
            </c:extLst>
          </c:dPt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193</c:v>
                </c:pt>
                <c:pt idx="1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50-49EF-BA35-D4FCCCA35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8DCAC53A-9121-1A74-E08B-2E68460F9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9F742D6F-8852-3AF4-9DA1-89D2A36852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AE6CB0E5-52BB-2BD3-73A6-D933AC343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6825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073B79B7-56BB-45AA-DDDA-33374BC6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DBF7FF5C-5685-0E8C-785C-D72E70C41A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E4B0F18A-3B0D-0C22-65AF-B88E2E8805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40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1683D44C-565E-E709-C620-BCF94E974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D51F4B52-ECD9-232E-6286-33983A0FC9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58C85B2F-2208-DB33-EA9E-EC27D1CC1F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954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E2A1823F-09FE-3BBC-2639-68957D4C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44525E86-B9E4-7221-2CD4-58A286594F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5CBFF153-89FA-A8AF-73BB-9BB24A7B1D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101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6515E3E2-C9B3-4D50-75C6-C7324AB49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F3112AA1-49F4-9081-D047-E35F490000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E5FB223A-EE6C-A77C-E1BB-FED9BE48E4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090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156626D3-584F-2000-7015-4FBA2716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E925FA54-489C-ABA5-0B39-1DEA999A37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F6BA1B78-24B5-F18B-FE19-74A2807CCB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795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E352C3AD-8411-3CCC-A12B-783BEBBB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3C1AD1DF-0A22-4704-EDA9-CD03101AFB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90559A33-DEF9-3470-2B58-C4BE046C52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3863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DD63D533-91E5-EBB0-CD86-D6A5BB4C1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C1DD3C8A-A8BC-B79C-6C07-E97A49933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C6A1599D-CE0B-7CD2-9878-AD6FF21129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657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7B121C2E-AB24-3683-589B-B50445E04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E92E5309-4A2A-C5E0-B0EA-FFBBC2C2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0B1AD2E7-0F60-20C0-0D19-7594CE6DC7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886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0C95333C-9593-C3C8-87F2-D0AD73145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4FCC00D5-9C2F-6031-3F82-099E87A9D3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C93E942A-5777-7730-3F13-CCD5345DD0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55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7D89A954-FB6A-9F2E-E19C-CDD2FC5D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1B7B3759-48D7-8560-6CDB-FAAF3B4251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CA71B181-A30B-4BCD-4110-B75319D63D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2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E9B14988-1E9E-0E43-9861-854BC399A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83677D32-1629-66BD-4263-B048B0D685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8E6A3CAA-B1AF-83FA-4E92-986DEE69C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929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F479459D-FEF4-F552-CE38-68CD53A6E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D2AB4270-A857-1DD9-15CD-21EFC71CA5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60BD6848-C768-773E-F543-D54D4F2EDF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796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D844CD99-D481-F77D-3D77-B2262E321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EADDC5D0-CA2D-D08A-DBB5-2396CCDDAA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DEF65AF3-CF3F-4B6E-E1A5-DC580E209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297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21A99DD0-FF97-542A-CFFD-B67FCB5E2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E383DEAB-907D-67A4-4032-467682D110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72E2B83B-AB9B-459C-FD2F-690255FBAE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10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BA30D31A-949D-6A43-EF30-D694407CB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6DA6BE9E-B4A7-48E9-F27F-32CED8ABEA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E6A4CE92-9321-472F-1CB6-BE88B76770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631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D83BDBE6-423F-DB57-817F-CA485F8FB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F8B40461-4545-99B7-25B0-972F05438C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A6E24295-385A-7282-62FA-AA8E3E2261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501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5256C0BB-2C99-ADAD-D4B7-076F676B7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E5512443-41BD-3B95-9380-43D2CD9689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1AD62795-1AF6-0EF5-2125-B1EF881F61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10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17430C8F-4FD4-591B-3956-3A26D5CD1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:notes">
            <a:extLst>
              <a:ext uri="{FF2B5EF4-FFF2-40B4-BE49-F238E27FC236}">
                <a16:creationId xmlns:a16="http://schemas.microsoft.com/office/drawing/2014/main" id="{91868F53-7F34-3101-722F-6937154BCD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B304DD19-927E-AB68-B0CD-DF7660A175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79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3100" y="777400"/>
            <a:ext cx="3678300" cy="28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13100" y="4128300"/>
            <a:ext cx="36783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2" r:id="rId2"/>
    <p:sldLayoutId id="214748367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3" Type="http://schemas.openxmlformats.org/officeDocument/2006/relationships/image" Target="../media/image65.jp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71.jpg"/><Relationship Id="rId5" Type="http://schemas.openxmlformats.org/officeDocument/2006/relationships/image" Target="../media/image66.jpeg"/><Relationship Id="rId10" Type="http://schemas.openxmlformats.org/officeDocument/2006/relationships/image" Target="../media/image70.jpg"/><Relationship Id="rId4" Type="http://schemas.openxmlformats.org/officeDocument/2006/relationships/image" Target="../media/image5.png"/><Relationship Id="rId9" Type="http://schemas.openxmlformats.org/officeDocument/2006/relationships/image" Target="../media/image69.png"/><Relationship Id="rId14" Type="http://schemas.openxmlformats.org/officeDocument/2006/relationships/image" Target="../media/image7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41.png"/><Relationship Id="rId10" Type="http://schemas.openxmlformats.org/officeDocument/2006/relationships/image" Target="../media/image80.jpg"/><Relationship Id="rId4" Type="http://schemas.openxmlformats.org/officeDocument/2006/relationships/image" Target="../media/image5.png"/><Relationship Id="rId9" Type="http://schemas.openxmlformats.org/officeDocument/2006/relationships/image" Target="../media/image7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82.pn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chart" Target="../charts/chart1.xml"/><Relationship Id="rId15" Type="http://schemas.openxmlformats.org/officeDocument/2006/relationships/image" Target="../media/image3.png"/><Relationship Id="rId10" Type="http://schemas.openxmlformats.org/officeDocument/2006/relationships/image" Target="../media/image87.png"/><Relationship Id="rId4" Type="http://schemas.microsoft.com/office/2007/relationships/hdphoto" Target="../media/hdphoto1.wdp"/><Relationship Id="rId9" Type="http://schemas.openxmlformats.org/officeDocument/2006/relationships/image" Target="../media/image86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5.pn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eg"/><Relationship Id="rId3" Type="http://schemas.openxmlformats.org/officeDocument/2006/relationships/image" Target="../media/image39.jpeg"/><Relationship Id="rId7" Type="http://schemas.openxmlformats.org/officeDocument/2006/relationships/image" Target="../media/image42.jp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5.png"/><Relationship Id="rId9" Type="http://schemas.openxmlformats.org/officeDocument/2006/relationships/image" Target="../media/image44.jp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1B20C812-17F6-5E17-C548-C4DB92233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D52EF7-FAC2-0BFA-A8BD-B51615061A0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" name="Google Shape;207;p31">
            <a:extLst>
              <a:ext uri="{FF2B5EF4-FFF2-40B4-BE49-F238E27FC236}">
                <a16:creationId xmlns:a16="http://schemas.microsoft.com/office/drawing/2014/main" id="{53CF9D99-CA37-DDBD-1047-E35B06BD6D06}"/>
              </a:ext>
            </a:extLst>
          </p:cNvPr>
          <p:cNvSpPr txBox="1">
            <a:spLocks/>
          </p:cNvSpPr>
          <p:nvPr/>
        </p:nvSpPr>
        <p:spPr>
          <a:xfrm>
            <a:off x="3082049" y="1953517"/>
            <a:ext cx="2979902" cy="74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4400" dirty="0">
                <a:solidFill>
                  <a:schemeClr val="tx1"/>
                </a:solidFill>
                <a:latin typeface="EuropaNuova-ExtraBold" panose="02000000000000000000" pitchFamily="2" charset="0"/>
              </a:rPr>
              <a:t>IIT</a:t>
            </a:r>
            <a:r>
              <a:rPr lang="en-US" sz="4400" dirty="0">
                <a:solidFill>
                  <a:schemeClr val="tx2"/>
                </a:solidFill>
                <a:latin typeface="EuropaNuova-ExtraBold" panose="02000000000000000000" pitchFamily="2" charset="0"/>
              </a:rPr>
              <a:t> DELHI</a:t>
            </a:r>
          </a:p>
        </p:txBody>
      </p:sp>
      <p:sp>
        <p:nvSpPr>
          <p:cNvPr id="2" name="Google Shape;207;p31">
            <a:extLst>
              <a:ext uri="{FF2B5EF4-FFF2-40B4-BE49-F238E27FC236}">
                <a16:creationId xmlns:a16="http://schemas.microsoft.com/office/drawing/2014/main" id="{35A01F89-C822-D9C3-8A5A-3B59B1FCE0BB}"/>
              </a:ext>
            </a:extLst>
          </p:cNvPr>
          <p:cNvSpPr txBox="1">
            <a:spLocks/>
          </p:cNvSpPr>
          <p:nvPr/>
        </p:nvSpPr>
        <p:spPr>
          <a:xfrm>
            <a:off x="2749727" y="2763869"/>
            <a:ext cx="3644546" cy="415297"/>
          </a:xfrm>
          <a:prstGeom prst="rect">
            <a:avLst/>
          </a:prstGeom>
          <a:solidFill>
            <a:srgbClr val="164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dirty="0">
                <a:solidFill>
                  <a:schemeClr val="bg1"/>
                </a:solidFill>
                <a:latin typeface="EuropaNuova-Bold" panose="02000000000000000000" pitchFamily="2" charset="0"/>
              </a:rPr>
              <a:t>First Alumni Impact Report 2026</a:t>
            </a:r>
            <a:endParaRPr lang="en-US" sz="1100" dirty="0">
              <a:solidFill>
                <a:schemeClr val="bg1"/>
              </a:solidFill>
              <a:latin typeface="EuropaNuova-Bold" panose="02000000000000000000" pitchFamily="2" charset="0"/>
            </a:endParaRPr>
          </a:p>
        </p:txBody>
      </p:sp>
      <p:sp>
        <p:nvSpPr>
          <p:cNvPr id="4" name="Google Shape;207;p31">
            <a:extLst>
              <a:ext uri="{FF2B5EF4-FFF2-40B4-BE49-F238E27FC236}">
                <a16:creationId xmlns:a16="http://schemas.microsoft.com/office/drawing/2014/main" id="{1E7F09DF-0B6A-30C5-9730-147D879F9A89}"/>
              </a:ext>
            </a:extLst>
          </p:cNvPr>
          <p:cNvSpPr txBox="1">
            <a:spLocks/>
          </p:cNvSpPr>
          <p:nvPr/>
        </p:nvSpPr>
        <p:spPr>
          <a:xfrm>
            <a:off x="2608932" y="3243133"/>
            <a:ext cx="3926136" cy="41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dirty="0">
                <a:latin typeface="EuropaNuova-Regular" panose="02000000000000000000" pitchFamily="2" charset="0"/>
              </a:rPr>
              <a:t>Story of 65,000+ alums over 60 years</a:t>
            </a:r>
            <a:endParaRPr lang="en-US" sz="1100" dirty="0">
              <a:solidFill>
                <a:schemeClr val="tx1"/>
              </a:solidFill>
              <a:latin typeface="EuropaNuova-Regular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B6DAEA-CCEB-1B47-F092-80F5C3CDAA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553"/>
          <a:stretch>
            <a:fillRect/>
          </a:stretch>
        </p:blipFill>
        <p:spPr>
          <a:xfrm>
            <a:off x="3799197" y="910077"/>
            <a:ext cx="1582776" cy="1043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1B9079-5D42-FBE4-96EF-4C7AF37F3D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</a:blip>
          <a:srcRect t="32266" r="28986"/>
          <a:stretch>
            <a:fillRect/>
          </a:stretch>
        </p:blipFill>
        <p:spPr>
          <a:xfrm>
            <a:off x="7102747" y="-1"/>
            <a:ext cx="2041254" cy="1806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6D57C-ACC1-7B59-56A6-ED225BD5BE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0" y="3812737"/>
            <a:ext cx="9144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65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E86D939F-4A6E-D1A2-BD75-5FDA60BF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C59BD-413B-465C-8E8D-C2E0B4EBC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37BE42C-94B3-8861-2AD8-D94E070D33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 flipH="1">
            <a:off x="5754028" y="-1871"/>
            <a:ext cx="3389971" cy="404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56364-095D-697D-4D1F-0642E5804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70" y="1288974"/>
            <a:ext cx="3686605" cy="2820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7680AB-EC9F-B4AB-D1C6-7647B2625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875" y="1288974"/>
            <a:ext cx="2003475" cy="28203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471FF1-2DBB-E3A2-D320-E0D2D88D3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350" y="1288974"/>
            <a:ext cx="2899540" cy="282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56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85FB67D1-D390-6FE0-AEFA-34F0F01C9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0748CB-56D3-BC81-F93A-F117B1F62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70BF11D0-C882-815F-C551-45E0CB9CBC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 flipH="1">
            <a:off x="5754028" y="-1871"/>
            <a:ext cx="3389971" cy="404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366D3A-6AB3-4D44-EB03-F4F3CE034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594" y="947451"/>
            <a:ext cx="3858608" cy="3832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0F831-827F-DD4C-0119-F9B4424F4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202" y="947451"/>
            <a:ext cx="2988331" cy="38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20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80BC06A5-2AA0-49AE-29E5-CCBA86A8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B6F966-B981-3131-A6AE-D07EDF7E1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3EB2FA0-4C7F-4C22-23FF-B00E2A640E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 flipH="1">
            <a:off x="5754028" y="-1871"/>
            <a:ext cx="3389971" cy="404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583F9A-6970-92AF-ABE1-1D5B77E39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326" y="583038"/>
            <a:ext cx="3130575" cy="4451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098483-4652-3C01-D082-60C5AFEF1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901" y="583038"/>
            <a:ext cx="3725283" cy="445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64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0E7B2273-6DE3-3DFC-E88B-CE8EF9864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125A4A-D6DB-855E-362E-C3BA9BF2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44E70456-FF50-035D-38C3-85B2F84D8A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 flipH="1">
            <a:off x="5754028" y="-1871"/>
            <a:ext cx="3389971" cy="404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D4247-CA91-841C-1C1E-461962D71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67" y="694062"/>
            <a:ext cx="2997678" cy="4340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8047E-D18E-6AC4-1CB1-120A79662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845" y="694062"/>
            <a:ext cx="3343214" cy="434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7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3AC53F3B-7C39-2FAA-2E62-726C06C5F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FAEF46-883E-40A0-C3FE-3290DD3E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62EE161A-289E-B2BF-9867-3F013CA991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 flipH="1">
            <a:off x="5754028" y="-1871"/>
            <a:ext cx="3389971" cy="404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605FFF-42DC-0743-A967-18A8C495A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68" y="716897"/>
            <a:ext cx="2940642" cy="4317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E21405-6218-4E7C-3170-EFE11C72D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710" y="1632785"/>
            <a:ext cx="32289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4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3F85D010-6B77-ED65-0D6B-3ED1F758F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86A3B7-CBC9-CDE0-B3B9-87BA6CCFB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CBD9BCB2-F80C-FF7D-04F5-8B26DAE270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 flipH="1">
            <a:off x="5754028" y="-1871"/>
            <a:ext cx="3389971" cy="404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13454-26A1-CD2E-2CE3-05EB23177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370" y="630485"/>
            <a:ext cx="2668348" cy="1969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94B8B-98EF-1E6A-47DB-814C82D99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4718" y="630485"/>
            <a:ext cx="3211344" cy="1969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54A35C-07F8-9210-EE83-8262D315B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370" y="2599980"/>
            <a:ext cx="2945737" cy="2290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3C3E21-891E-7451-8364-734B5CE9BF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2108" y="2599980"/>
            <a:ext cx="2506576" cy="229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9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F26302C7-7F35-1C30-36BB-02CDA65EB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7;p31">
            <a:extLst>
              <a:ext uri="{FF2B5EF4-FFF2-40B4-BE49-F238E27FC236}">
                <a16:creationId xmlns:a16="http://schemas.microsoft.com/office/drawing/2014/main" id="{764BD029-3D9C-3510-D961-5DF5F572F32C}"/>
              </a:ext>
            </a:extLst>
          </p:cNvPr>
          <p:cNvSpPr txBox="1">
            <a:spLocks/>
          </p:cNvSpPr>
          <p:nvPr/>
        </p:nvSpPr>
        <p:spPr>
          <a:xfrm>
            <a:off x="326689" y="815129"/>
            <a:ext cx="8431878" cy="33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Alumni with Remarkable Achievements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D284F6-A5AA-5D7C-85D1-AA04A95309E9}"/>
              </a:ext>
            </a:extLst>
          </p:cNvPr>
          <p:cNvSpPr/>
          <p:nvPr/>
        </p:nvSpPr>
        <p:spPr>
          <a:xfrm>
            <a:off x="385433" y="1230242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3"/>
            <a:srcRect/>
            <a:stretch>
              <a:fillRect t="-1126" b="-5195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871FC4-7ECE-BCB8-ADC0-34B44BC43907}"/>
              </a:ext>
            </a:extLst>
          </p:cNvPr>
          <p:cNvSpPr/>
          <p:nvPr/>
        </p:nvSpPr>
        <p:spPr>
          <a:xfrm>
            <a:off x="385432" y="2688086"/>
            <a:ext cx="148683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28FB2-709C-DD66-37E3-B1517BEB3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403479-BB37-B71B-3082-F3E2D410F49A}"/>
              </a:ext>
            </a:extLst>
          </p:cNvPr>
          <p:cNvSpPr/>
          <p:nvPr/>
        </p:nvSpPr>
        <p:spPr>
          <a:xfrm>
            <a:off x="385433" y="3190888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5"/>
            <a:srcRect/>
            <a:stretch>
              <a:fillRect l="-9337" t="-147" r="-47345" b="-4074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13BD1D-F4B9-59CA-65B3-8758FA7FC759}"/>
              </a:ext>
            </a:extLst>
          </p:cNvPr>
          <p:cNvSpPr/>
          <p:nvPr/>
        </p:nvSpPr>
        <p:spPr>
          <a:xfrm>
            <a:off x="385432" y="4648732"/>
            <a:ext cx="148683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05C4D31E-D59B-052B-EB6B-416F8BE6C6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5000"/>
          </a:blip>
          <a:stretch>
            <a:fillRect/>
          </a:stretch>
        </p:blipFill>
        <p:spPr>
          <a:xfrm flipH="1">
            <a:off x="5754028" y="-1871"/>
            <a:ext cx="3389971" cy="40410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B06C23-3F09-9A2B-9332-BCA2C6645968}"/>
              </a:ext>
            </a:extLst>
          </p:cNvPr>
          <p:cNvSpPr/>
          <p:nvPr/>
        </p:nvSpPr>
        <p:spPr>
          <a:xfrm>
            <a:off x="2103456" y="1230242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7"/>
            <a:srcRect/>
            <a:stretch>
              <a:fillRect l="-31049" r="-1602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E4C307D-F318-4236-B1F5-9E5D7DC8F4F9}"/>
              </a:ext>
            </a:extLst>
          </p:cNvPr>
          <p:cNvSpPr/>
          <p:nvPr/>
        </p:nvSpPr>
        <p:spPr>
          <a:xfrm>
            <a:off x="2103455" y="2688086"/>
            <a:ext cx="148683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3229DF6-432A-8322-970E-C0A78AD4FA99}"/>
              </a:ext>
            </a:extLst>
          </p:cNvPr>
          <p:cNvSpPr/>
          <p:nvPr/>
        </p:nvSpPr>
        <p:spPr>
          <a:xfrm>
            <a:off x="2103456" y="3190888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8"/>
            <a:srcRect/>
            <a:stretch>
              <a:fillRect l="-37499" t="-1651" r="-25028" b="-64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38F07AE-7D4E-9324-0C8D-E16E0278F3A5}"/>
              </a:ext>
            </a:extLst>
          </p:cNvPr>
          <p:cNvSpPr/>
          <p:nvPr/>
        </p:nvSpPr>
        <p:spPr>
          <a:xfrm>
            <a:off x="2103455" y="4648732"/>
            <a:ext cx="148683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45972ED-E496-1225-29BF-BBA2BA40C597}"/>
              </a:ext>
            </a:extLst>
          </p:cNvPr>
          <p:cNvSpPr/>
          <p:nvPr/>
        </p:nvSpPr>
        <p:spPr>
          <a:xfrm>
            <a:off x="3828585" y="1230242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9"/>
            <a:srcRect/>
            <a:stretch>
              <a:fillRect l="-13914" t="-1746" r="-25586" b="-11197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D898A68-78ED-6304-5377-98E624E6F9E1}"/>
              </a:ext>
            </a:extLst>
          </p:cNvPr>
          <p:cNvSpPr/>
          <p:nvPr/>
        </p:nvSpPr>
        <p:spPr>
          <a:xfrm>
            <a:off x="3828584" y="2688086"/>
            <a:ext cx="148683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60" name="Google Shape;207;p31">
            <a:extLst>
              <a:ext uri="{FF2B5EF4-FFF2-40B4-BE49-F238E27FC236}">
                <a16:creationId xmlns:a16="http://schemas.microsoft.com/office/drawing/2014/main" id="{A8504375-BA9D-5CF8-A17D-656BAB4B87B7}"/>
              </a:ext>
            </a:extLst>
          </p:cNvPr>
          <p:cNvSpPr txBox="1">
            <a:spLocks/>
          </p:cNvSpPr>
          <p:nvPr/>
        </p:nvSpPr>
        <p:spPr>
          <a:xfrm>
            <a:off x="3828584" y="2740677"/>
            <a:ext cx="1486830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80000"/>
              </a:lnSpc>
            </a:pPr>
            <a:endParaRPr lang="en-US" sz="1200" dirty="0">
              <a:solidFill>
                <a:schemeClr val="tx1"/>
              </a:solidFill>
              <a:latin typeface="EuropaNuova-Regular" panose="02000000000000000000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F264883-BFF4-C7F4-6292-395276579E54}"/>
              </a:ext>
            </a:extLst>
          </p:cNvPr>
          <p:cNvSpPr/>
          <p:nvPr/>
        </p:nvSpPr>
        <p:spPr>
          <a:xfrm>
            <a:off x="3828585" y="3190888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10"/>
            <a:srcRect/>
            <a:stretch>
              <a:fillRect t="-615" b="-5242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2007AFB-2A7E-73D0-9051-ABFACF51AA49}"/>
              </a:ext>
            </a:extLst>
          </p:cNvPr>
          <p:cNvSpPr/>
          <p:nvPr/>
        </p:nvSpPr>
        <p:spPr>
          <a:xfrm>
            <a:off x="3828584" y="4648732"/>
            <a:ext cx="148683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0548CA03-D602-B7EA-41F1-1C80E27C972D}"/>
              </a:ext>
            </a:extLst>
          </p:cNvPr>
          <p:cNvSpPr/>
          <p:nvPr/>
        </p:nvSpPr>
        <p:spPr>
          <a:xfrm>
            <a:off x="5561681" y="1230242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11"/>
            <a:srcRect/>
            <a:stretch>
              <a:fillRect l="-52329" r="-26937" b="-2188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5D85201-B62F-444E-1205-6C290647749D}"/>
              </a:ext>
            </a:extLst>
          </p:cNvPr>
          <p:cNvSpPr/>
          <p:nvPr/>
        </p:nvSpPr>
        <p:spPr>
          <a:xfrm>
            <a:off x="5561680" y="2688086"/>
            <a:ext cx="148683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AE5D496A-F860-97A1-2700-0E90428D951F}"/>
              </a:ext>
            </a:extLst>
          </p:cNvPr>
          <p:cNvSpPr/>
          <p:nvPr/>
        </p:nvSpPr>
        <p:spPr>
          <a:xfrm>
            <a:off x="5561680" y="3190888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12"/>
            <a:srcRect/>
            <a:stretch>
              <a:fillRect l="-16563" t="-12604" r="-40995" b="-3569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F363FCA-7F39-CEEC-3682-9367D67CD7A0}"/>
              </a:ext>
            </a:extLst>
          </p:cNvPr>
          <p:cNvSpPr/>
          <p:nvPr/>
        </p:nvSpPr>
        <p:spPr>
          <a:xfrm>
            <a:off x="5561680" y="4648732"/>
            <a:ext cx="148683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88" name="Google Shape;207;p31">
            <a:extLst>
              <a:ext uri="{FF2B5EF4-FFF2-40B4-BE49-F238E27FC236}">
                <a16:creationId xmlns:a16="http://schemas.microsoft.com/office/drawing/2014/main" id="{8D29551E-52E6-D3B2-E08C-3C18221FAC25}"/>
              </a:ext>
            </a:extLst>
          </p:cNvPr>
          <p:cNvSpPr txBox="1">
            <a:spLocks/>
          </p:cNvSpPr>
          <p:nvPr/>
        </p:nvSpPr>
        <p:spPr>
          <a:xfrm>
            <a:off x="2095485" y="2762607"/>
            <a:ext cx="1518248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Dr. Satish Singh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(V.P. Moderna Therapeutics)</a:t>
            </a:r>
          </a:p>
        </p:txBody>
      </p:sp>
      <p:sp>
        <p:nvSpPr>
          <p:cNvPr id="89" name="Google Shape;207;p31">
            <a:extLst>
              <a:ext uri="{FF2B5EF4-FFF2-40B4-BE49-F238E27FC236}">
                <a16:creationId xmlns:a16="http://schemas.microsoft.com/office/drawing/2014/main" id="{82A2407D-39C4-8CE4-E3DC-BEA3B2223C7A}"/>
              </a:ext>
            </a:extLst>
          </p:cNvPr>
          <p:cNvSpPr txBox="1">
            <a:spLocks/>
          </p:cNvSpPr>
          <p:nvPr/>
        </p:nvSpPr>
        <p:spPr>
          <a:xfrm>
            <a:off x="3777485" y="2762607"/>
            <a:ext cx="1564120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Yashish</a:t>
            </a:r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 Dahiya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(Co-Founder, Policy bazaar)</a:t>
            </a:r>
          </a:p>
        </p:txBody>
      </p:sp>
      <p:sp>
        <p:nvSpPr>
          <p:cNvPr id="90" name="Google Shape;207;p31">
            <a:extLst>
              <a:ext uri="{FF2B5EF4-FFF2-40B4-BE49-F238E27FC236}">
                <a16:creationId xmlns:a16="http://schemas.microsoft.com/office/drawing/2014/main" id="{CB060266-5B3C-F821-DCD4-A5AC4170571C}"/>
              </a:ext>
            </a:extLst>
          </p:cNvPr>
          <p:cNvSpPr txBox="1">
            <a:spLocks/>
          </p:cNvSpPr>
          <p:nvPr/>
        </p:nvSpPr>
        <p:spPr>
          <a:xfrm>
            <a:off x="5561680" y="2762607"/>
            <a:ext cx="1486830" cy="28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Mohit Aron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(Founder Nutanix &amp; Cohesity)</a:t>
            </a:r>
          </a:p>
        </p:txBody>
      </p:sp>
      <p:sp>
        <p:nvSpPr>
          <p:cNvPr id="91" name="Google Shape;207;p31">
            <a:extLst>
              <a:ext uri="{FF2B5EF4-FFF2-40B4-BE49-F238E27FC236}">
                <a16:creationId xmlns:a16="http://schemas.microsoft.com/office/drawing/2014/main" id="{A466FEBA-EC4E-E73B-4480-2267A330F717}"/>
              </a:ext>
            </a:extLst>
          </p:cNvPr>
          <p:cNvSpPr txBox="1">
            <a:spLocks/>
          </p:cNvSpPr>
          <p:nvPr/>
        </p:nvSpPr>
        <p:spPr>
          <a:xfrm>
            <a:off x="332399" y="4730873"/>
            <a:ext cx="1614785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Dr. Avinash Chander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(Padma Shri; DRDO)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4E941A99-E712-7397-477D-C81F824F0559}"/>
              </a:ext>
            </a:extLst>
          </p:cNvPr>
          <p:cNvSpPr/>
          <p:nvPr/>
        </p:nvSpPr>
        <p:spPr>
          <a:xfrm>
            <a:off x="7271735" y="1230242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13"/>
            <a:srcRect/>
            <a:stretch>
              <a:fillRect t="-25" b="-4275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C96CABB-4856-E543-B975-06CFF9F46758}"/>
              </a:ext>
            </a:extLst>
          </p:cNvPr>
          <p:cNvSpPr/>
          <p:nvPr/>
        </p:nvSpPr>
        <p:spPr>
          <a:xfrm>
            <a:off x="7271734" y="2688086"/>
            <a:ext cx="148683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5E14121-A1F7-8D3F-5F8A-D4A6FF4A828F}"/>
              </a:ext>
            </a:extLst>
          </p:cNvPr>
          <p:cNvSpPr/>
          <p:nvPr/>
        </p:nvSpPr>
        <p:spPr>
          <a:xfrm>
            <a:off x="7271735" y="3190888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14"/>
            <a:srcRect/>
            <a:stretch>
              <a:fillRect l="-11474" t="-5988" r="-14449" b="-2243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FF5D195-0520-7A05-0B62-898AA03A65BB}"/>
              </a:ext>
            </a:extLst>
          </p:cNvPr>
          <p:cNvSpPr/>
          <p:nvPr/>
        </p:nvSpPr>
        <p:spPr>
          <a:xfrm>
            <a:off x="7271734" y="4648732"/>
            <a:ext cx="148683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98" name="Google Shape;207;p31">
            <a:extLst>
              <a:ext uri="{FF2B5EF4-FFF2-40B4-BE49-F238E27FC236}">
                <a16:creationId xmlns:a16="http://schemas.microsoft.com/office/drawing/2014/main" id="{295387A7-B560-AC79-848B-D5C7A544A655}"/>
              </a:ext>
            </a:extLst>
          </p:cNvPr>
          <p:cNvSpPr txBox="1">
            <a:spLocks/>
          </p:cNvSpPr>
          <p:nvPr/>
        </p:nvSpPr>
        <p:spPr>
          <a:xfrm>
            <a:off x="7294775" y="2762607"/>
            <a:ext cx="1463789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Pradeep Kumar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(Retd. CVC)</a:t>
            </a:r>
          </a:p>
        </p:txBody>
      </p:sp>
      <p:sp>
        <p:nvSpPr>
          <p:cNvPr id="4" name="Google Shape;207;p31">
            <a:extLst>
              <a:ext uri="{FF2B5EF4-FFF2-40B4-BE49-F238E27FC236}">
                <a16:creationId xmlns:a16="http://schemas.microsoft.com/office/drawing/2014/main" id="{CF664E07-9B87-4CBD-469F-19F010C20B56}"/>
              </a:ext>
            </a:extLst>
          </p:cNvPr>
          <p:cNvSpPr txBox="1">
            <a:spLocks/>
          </p:cNvSpPr>
          <p:nvPr/>
        </p:nvSpPr>
        <p:spPr>
          <a:xfrm>
            <a:off x="326276" y="2762607"/>
            <a:ext cx="1614785" cy="26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Prof Nandini Trivedi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(Professor, Ohio State University)</a:t>
            </a:r>
          </a:p>
        </p:txBody>
      </p:sp>
      <p:sp>
        <p:nvSpPr>
          <p:cNvPr id="6" name="Google Shape;207;p31">
            <a:extLst>
              <a:ext uri="{FF2B5EF4-FFF2-40B4-BE49-F238E27FC236}">
                <a16:creationId xmlns:a16="http://schemas.microsoft.com/office/drawing/2014/main" id="{DF3C50F4-CAED-2873-E33A-BE45AAFB9FEB}"/>
              </a:ext>
            </a:extLst>
          </p:cNvPr>
          <p:cNvSpPr txBox="1">
            <a:spLocks/>
          </p:cNvSpPr>
          <p:nvPr/>
        </p:nvSpPr>
        <p:spPr>
          <a:xfrm>
            <a:off x="2038628" y="4730873"/>
            <a:ext cx="1614785" cy="26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Patanjali Keswani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(CMD, Lemon Tree Hotels)</a:t>
            </a:r>
          </a:p>
        </p:txBody>
      </p:sp>
      <p:sp>
        <p:nvSpPr>
          <p:cNvPr id="7" name="Google Shape;207;p31">
            <a:extLst>
              <a:ext uri="{FF2B5EF4-FFF2-40B4-BE49-F238E27FC236}">
                <a16:creationId xmlns:a16="http://schemas.microsoft.com/office/drawing/2014/main" id="{EA609736-34A5-BD00-9DF3-6B31E53AFBA9}"/>
              </a:ext>
            </a:extLst>
          </p:cNvPr>
          <p:cNvSpPr txBox="1">
            <a:spLocks/>
          </p:cNvSpPr>
          <p:nvPr/>
        </p:nvSpPr>
        <p:spPr>
          <a:xfrm>
            <a:off x="3718240" y="4730873"/>
            <a:ext cx="1725983" cy="26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Prof. Devang Khakhar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(Retd. Director, IIT Bombay)</a:t>
            </a:r>
          </a:p>
        </p:txBody>
      </p:sp>
      <p:sp>
        <p:nvSpPr>
          <p:cNvPr id="8" name="Google Shape;207;p31">
            <a:extLst>
              <a:ext uri="{FF2B5EF4-FFF2-40B4-BE49-F238E27FC236}">
                <a16:creationId xmlns:a16="http://schemas.microsoft.com/office/drawing/2014/main" id="{3481FE48-C750-A4AB-15AF-DA4DD8E0FD12}"/>
              </a:ext>
            </a:extLst>
          </p:cNvPr>
          <p:cNvSpPr txBox="1">
            <a:spLocks/>
          </p:cNvSpPr>
          <p:nvPr/>
        </p:nvSpPr>
        <p:spPr>
          <a:xfrm>
            <a:off x="5509050" y="4730873"/>
            <a:ext cx="1596322" cy="26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Prof. Renu Malhotra</a:t>
            </a:r>
            <a:endParaRPr lang="en-US" sz="700" b="1" dirty="0">
              <a:solidFill>
                <a:schemeClr val="tx1"/>
              </a:solidFill>
              <a:latin typeface="EuropaNuova-Regular" panose="02000000000000000000" pitchFamily="2" charset="0"/>
            </a:endParaRP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(Professor, University of Arizona)</a:t>
            </a:r>
          </a:p>
        </p:txBody>
      </p:sp>
      <p:sp>
        <p:nvSpPr>
          <p:cNvPr id="9" name="Google Shape;207;p31">
            <a:extLst>
              <a:ext uri="{FF2B5EF4-FFF2-40B4-BE49-F238E27FC236}">
                <a16:creationId xmlns:a16="http://schemas.microsoft.com/office/drawing/2014/main" id="{64F8C446-777D-1356-7F86-3028980F2AD3}"/>
              </a:ext>
            </a:extLst>
          </p:cNvPr>
          <p:cNvSpPr txBox="1">
            <a:spLocks/>
          </p:cNvSpPr>
          <p:nvPr/>
        </p:nvSpPr>
        <p:spPr>
          <a:xfrm>
            <a:off x="7174675" y="4730873"/>
            <a:ext cx="1703988" cy="26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0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Manvinder Singh Banga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(Former President, Unilever)</a:t>
            </a:r>
          </a:p>
        </p:txBody>
      </p:sp>
    </p:spTree>
    <p:extLst>
      <p:ext uri="{BB962C8B-B14F-4D97-AF65-F5344CB8AC3E}">
        <p14:creationId xmlns:p14="http://schemas.microsoft.com/office/powerpoint/2010/main" val="2740255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C9DB6CF1-FC91-CA0D-4690-7D570A4C8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7;p31">
            <a:extLst>
              <a:ext uri="{FF2B5EF4-FFF2-40B4-BE49-F238E27FC236}">
                <a16:creationId xmlns:a16="http://schemas.microsoft.com/office/drawing/2014/main" id="{0B3DC665-1B7C-6A93-F4C9-6B73C7D4ADFB}"/>
              </a:ext>
            </a:extLst>
          </p:cNvPr>
          <p:cNvSpPr txBox="1">
            <a:spLocks/>
          </p:cNvSpPr>
          <p:nvPr/>
        </p:nvSpPr>
        <p:spPr>
          <a:xfrm>
            <a:off x="326689" y="815129"/>
            <a:ext cx="8431878" cy="33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Alumni with Remarkable Achievements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429725-2241-414D-37EA-2A5D0DE95BC2}"/>
              </a:ext>
            </a:extLst>
          </p:cNvPr>
          <p:cNvSpPr/>
          <p:nvPr/>
        </p:nvSpPr>
        <p:spPr>
          <a:xfrm>
            <a:off x="385433" y="1230242"/>
            <a:ext cx="2231390" cy="1457844"/>
          </a:xfrm>
          <a:prstGeom prst="roundRect">
            <a:avLst>
              <a:gd name="adj" fmla="val 0"/>
            </a:avLst>
          </a:prstGeom>
          <a:blipFill>
            <a:blip r:embed="rId3"/>
            <a:srcRect/>
            <a:stretch>
              <a:fillRect t="-11383" b="-4167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4A494E-2146-0AD5-2DE0-0D6555013366}"/>
              </a:ext>
            </a:extLst>
          </p:cNvPr>
          <p:cNvSpPr/>
          <p:nvPr/>
        </p:nvSpPr>
        <p:spPr>
          <a:xfrm>
            <a:off x="385432" y="2688086"/>
            <a:ext cx="223139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6325E-8D23-D0E1-230B-26F990393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8A70F08-777F-AA2B-07E3-07817F47D9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 flipH="1">
            <a:off x="5754028" y="-1871"/>
            <a:ext cx="3389971" cy="404103"/>
          </a:xfrm>
          <a:prstGeom prst="rect">
            <a:avLst/>
          </a:prstGeom>
        </p:spPr>
      </p:pic>
      <p:sp>
        <p:nvSpPr>
          <p:cNvPr id="4" name="Google Shape;207;p31">
            <a:extLst>
              <a:ext uri="{FF2B5EF4-FFF2-40B4-BE49-F238E27FC236}">
                <a16:creationId xmlns:a16="http://schemas.microsoft.com/office/drawing/2014/main" id="{C3CCB69C-81E6-C0F8-24B7-5D6FAEBCB47E}"/>
              </a:ext>
            </a:extLst>
          </p:cNvPr>
          <p:cNvSpPr txBox="1">
            <a:spLocks/>
          </p:cNvSpPr>
          <p:nvPr/>
        </p:nvSpPr>
        <p:spPr>
          <a:xfrm>
            <a:off x="682579" y="2757655"/>
            <a:ext cx="1614785" cy="26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Vijay Kumar Thadani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(Co-founder, NIIT)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3773AB-4A69-AE9C-5752-B4AB45E76867}"/>
              </a:ext>
            </a:extLst>
          </p:cNvPr>
          <p:cNvSpPr/>
          <p:nvPr/>
        </p:nvSpPr>
        <p:spPr>
          <a:xfrm>
            <a:off x="2905608" y="1230242"/>
            <a:ext cx="2231390" cy="1457844"/>
          </a:xfrm>
          <a:prstGeom prst="roundRect">
            <a:avLst>
              <a:gd name="adj" fmla="val 0"/>
            </a:avLst>
          </a:prstGeom>
          <a:blipFill>
            <a:blip r:embed="rId6"/>
            <a:srcRect/>
            <a:stretch>
              <a:fillRect t="-25733" b="-9381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FB573F-7D44-34E7-9E66-F2E67C5228AB}"/>
              </a:ext>
            </a:extLst>
          </p:cNvPr>
          <p:cNvSpPr/>
          <p:nvPr/>
        </p:nvSpPr>
        <p:spPr>
          <a:xfrm>
            <a:off x="2905606" y="2688086"/>
            <a:ext cx="2231389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1A60961-5CC5-E028-FBC9-C346ED1B7DE9}"/>
              </a:ext>
            </a:extLst>
          </p:cNvPr>
          <p:cNvSpPr/>
          <p:nvPr/>
        </p:nvSpPr>
        <p:spPr>
          <a:xfrm>
            <a:off x="5425781" y="1230242"/>
            <a:ext cx="2231390" cy="1457844"/>
          </a:xfrm>
          <a:prstGeom prst="roundRect">
            <a:avLst>
              <a:gd name="adj" fmla="val 0"/>
            </a:avLst>
          </a:prstGeom>
          <a:blipFill>
            <a:blip r:embed="rId7"/>
            <a:srcRect/>
            <a:stretch>
              <a:fillRect t="-17482" b="-355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F39C6A-F06A-FBCA-27E0-8EFA89785B8B}"/>
              </a:ext>
            </a:extLst>
          </p:cNvPr>
          <p:cNvSpPr/>
          <p:nvPr/>
        </p:nvSpPr>
        <p:spPr>
          <a:xfrm>
            <a:off x="5425780" y="2688086"/>
            <a:ext cx="223139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20" name="Google Shape;207;p31">
            <a:extLst>
              <a:ext uri="{FF2B5EF4-FFF2-40B4-BE49-F238E27FC236}">
                <a16:creationId xmlns:a16="http://schemas.microsoft.com/office/drawing/2014/main" id="{5489DCCF-8246-CF0F-F856-4A7F1A1673C5}"/>
              </a:ext>
            </a:extLst>
          </p:cNvPr>
          <p:cNvSpPr txBox="1">
            <a:spLocks/>
          </p:cNvSpPr>
          <p:nvPr/>
        </p:nvSpPr>
        <p:spPr>
          <a:xfrm>
            <a:off x="2905603" y="2735353"/>
            <a:ext cx="2231388" cy="37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Dr. Vijay Pandurang Bhatkar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(Padma Shri, Padma Bhushan, PARAM Supercomputer)</a:t>
            </a:r>
          </a:p>
        </p:txBody>
      </p:sp>
      <p:sp>
        <p:nvSpPr>
          <p:cNvPr id="21" name="Google Shape;207;p31">
            <a:extLst>
              <a:ext uri="{FF2B5EF4-FFF2-40B4-BE49-F238E27FC236}">
                <a16:creationId xmlns:a16="http://schemas.microsoft.com/office/drawing/2014/main" id="{26B64372-3672-E6DD-9C15-260BCB989D56}"/>
              </a:ext>
            </a:extLst>
          </p:cNvPr>
          <p:cNvSpPr txBox="1">
            <a:spLocks/>
          </p:cNvSpPr>
          <p:nvPr/>
        </p:nvSpPr>
        <p:spPr>
          <a:xfrm>
            <a:off x="5425777" y="2757655"/>
            <a:ext cx="2231389" cy="28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Rajendra Singh Pawar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(Chairman and Co-founder, NIIT Limited)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2F2A02-4620-95D3-D1D6-FAB2480CE8FC}"/>
              </a:ext>
            </a:extLst>
          </p:cNvPr>
          <p:cNvSpPr/>
          <p:nvPr/>
        </p:nvSpPr>
        <p:spPr>
          <a:xfrm>
            <a:off x="385433" y="3199348"/>
            <a:ext cx="2231390" cy="1457844"/>
          </a:xfrm>
          <a:prstGeom prst="roundRect">
            <a:avLst>
              <a:gd name="adj" fmla="val 0"/>
            </a:avLst>
          </a:prstGeom>
          <a:blipFill>
            <a:blip r:embed="rId8"/>
            <a:srcRect/>
            <a:stretch>
              <a:fillRect l="-17273" t="-1063" r="-39031" b="-5856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DF4F84-ED41-797A-5868-2BFD3A5289C0}"/>
              </a:ext>
            </a:extLst>
          </p:cNvPr>
          <p:cNvSpPr/>
          <p:nvPr/>
        </p:nvSpPr>
        <p:spPr>
          <a:xfrm>
            <a:off x="385432" y="4664626"/>
            <a:ext cx="223139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C4F7E22-A2B2-09C7-8003-018A19F1D98D}"/>
              </a:ext>
            </a:extLst>
          </p:cNvPr>
          <p:cNvSpPr/>
          <p:nvPr/>
        </p:nvSpPr>
        <p:spPr>
          <a:xfrm>
            <a:off x="2905608" y="3206782"/>
            <a:ext cx="2231390" cy="1457844"/>
          </a:xfrm>
          <a:prstGeom prst="roundRect">
            <a:avLst>
              <a:gd name="adj" fmla="val 0"/>
            </a:avLst>
          </a:prstGeom>
          <a:blipFill>
            <a:blip r:embed="rId9"/>
            <a:srcRect/>
            <a:stretch>
              <a:fillRect t="-29080" b="-7497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50A021-08F7-42B9-FF42-F5C2CC8AC460}"/>
              </a:ext>
            </a:extLst>
          </p:cNvPr>
          <p:cNvSpPr/>
          <p:nvPr/>
        </p:nvSpPr>
        <p:spPr>
          <a:xfrm>
            <a:off x="2905606" y="4664626"/>
            <a:ext cx="2231389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2B28D3-A4D6-9079-10E9-61220490C85E}"/>
              </a:ext>
            </a:extLst>
          </p:cNvPr>
          <p:cNvSpPr/>
          <p:nvPr/>
        </p:nvSpPr>
        <p:spPr>
          <a:xfrm>
            <a:off x="5425781" y="3206782"/>
            <a:ext cx="2231390" cy="1457844"/>
          </a:xfrm>
          <a:prstGeom prst="roundRect">
            <a:avLst>
              <a:gd name="adj" fmla="val 0"/>
            </a:avLst>
          </a:prstGeom>
          <a:blipFill>
            <a:blip r:embed="rId10"/>
            <a:srcRect/>
            <a:stretch>
              <a:fillRect t="-26009" b="-6541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24DBDD-4948-07F9-3149-95A1EBC6DF19}"/>
              </a:ext>
            </a:extLst>
          </p:cNvPr>
          <p:cNvSpPr/>
          <p:nvPr/>
        </p:nvSpPr>
        <p:spPr>
          <a:xfrm>
            <a:off x="5425780" y="4664626"/>
            <a:ext cx="2231390" cy="42614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31" name="Google Shape;207;p31">
            <a:extLst>
              <a:ext uri="{FF2B5EF4-FFF2-40B4-BE49-F238E27FC236}">
                <a16:creationId xmlns:a16="http://schemas.microsoft.com/office/drawing/2014/main" id="{32ED744B-F24E-DAA0-FD19-5B73844C6395}"/>
              </a:ext>
            </a:extLst>
          </p:cNvPr>
          <p:cNvSpPr txBox="1">
            <a:spLocks/>
          </p:cNvSpPr>
          <p:nvPr/>
        </p:nvSpPr>
        <p:spPr>
          <a:xfrm>
            <a:off x="644036" y="4739147"/>
            <a:ext cx="1564120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Y.C. Deveshwar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(Former Chairman, ITC Limited)</a:t>
            </a:r>
          </a:p>
        </p:txBody>
      </p:sp>
      <p:sp>
        <p:nvSpPr>
          <p:cNvPr id="32" name="Google Shape;207;p31">
            <a:extLst>
              <a:ext uri="{FF2B5EF4-FFF2-40B4-BE49-F238E27FC236}">
                <a16:creationId xmlns:a16="http://schemas.microsoft.com/office/drawing/2014/main" id="{3157A183-776D-9FCE-0F64-F9C2A6CFEEC1}"/>
              </a:ext>
            </a:extLst>
          </p:cNvPr>
          <p:cNvSpPr txBox="1">
            <a:spLocks/>
          </p:cNvSpPr>
          <p:nvPr/>
        </p:nvSpPr>
        <p:spPr>
          <a:xfrm>
            <a:off x="3023601" y="4739147"/>
            <a:ext cx="1972146" cy="2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Prof Arogyaswami  Paulraj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(Professor Emeritus, Stanford University)</a:t>
            </a:r>
          </a:p>
        </p:txBody>
      </p:sp>
      <p:sp>
        <p:nvSpPr>
          <p:cNvPr id="33" name="Google Shape;207;p31">
            <a:extLst>
              <a:ext uri="{FF2B5EF4-FFF2-40B4-BE49-F238E27FC236}">
                <a16:creationId xmlns:a16="http://schemas.microsoft.com/office/drawing/2014/main" id="{4713EC6E-4420-8876-31D2-A069D7946025}"/>
              </a:ext>
            </a:extLst>
          </p:cNvPr>
          <p:cNvSpPr txBox="1">
            <a:spLocks/>
          </p:cNvSpPr>
          <p:nvPr/>
        </p:nvSpPr>
        <p:spPr>
          <a:xfrm>
            <a:off x="5619014" y="4739147"/>
            <a:ext cx="1868108" cy="26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Dr. Gurtej Singh Sandhu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(VP, Micron Technology)</a:t>
            </a:r>
          </a:p>
        </p:txBody>
      </p:sp>
    </p:spTree>
    <p:extLst>
      <p:ext uri="{BB962C8B-B14F-4D97-AF65-F5344CB8AC3E}">
        <p14:creationId xmlns:p14="http://schemas.microsoft.com/office/powerpoint/2010/main" val="263948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2F0FC3E8-F287-8499-52FA-AD391C4F7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208;p31">
            <a:extLst>
              <a:ext uri="{FF2B5EF4-FFF2-40B4-BE49-F238E27FC236}">
                <a16:creationId xmlns:a16="http://schemas.microsoft.com/office/drawing/2014/main" id="{D832DAF1-1A64-D7A2-CF1E-72F72DC797E7}"/>
              </a:ext>
            </a:extLst>
          </p:cNvPr>
          <p:cNvCxnSpPr>
            <a:cxnSpLocks/>
          </p:cNvCxnSpPr>
          <p:nvPr/>
        </p:nvCxnSpPr>
        <p:spPr>
          <a:xfrm flipV="1">
            <a:off x="4361181" y="965015"/>
            <a:ext cx="29798" cy="3548516"/>
          </a:xfrm>
          <a:prstGeom prst="straightConnector1">
            <a:avLst/>
          </a:prstGeom>
          <a:noFill/>
          <a:ln w="25400" cap="flat" cmpd="sng">
            <a:solidFill>
              <a:srgbClr val="669C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41C8F51-0A54-5A4F-3D2B-35BC9A355641}"/>
              </a:ext>
            </a:extLst>
          </p:cNvPr>
          <p:cNvSpPr/>
          <p:nvPr/>
        </p:nvSpPr>
        <p:spPr>
          <a:xfrm>
            <a:off x="0" y="-2"/>
            <a:ext cx="3932663" cy="5143501"/>
          </a:xfrm>
          <a:prstGeom prst="rect">
            <a:avLst/>
          </a:prstGeom>
          <a:solidFill>
            <a:srgbClr val="DD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N" dirty="0"/>
          </a:p>
        </p:txBody>
      </p:sp>
      <p:sp>
        <p:nvSpPr>
          <p:cNvPr id="13" name="Google Shape;207;p31">
            <a:extLst>
              <a:ext uri="{FF2B5EF4-FFF2-40B4-BE49-F238E27FC236}">
                <a16:creationId xmlns:a16="http://schemas.microsoft.com/office/drawing/2014/main" id="{D7F3621E-9DDC-0E86-32B4-5A7F29B72857}"/>
              </a:ext>
            </a:extLst>
          </p:cNvPr>
          <p:cNvSpPr txBox="1">
            <a:spLocks/>
          </p:cNvSpPr>
          <p:nvPr/>
        </p:nvSpPr>
        <p:spPr>
          <a:xfrm>
            <a:off x="330795" y="900614"/>
            <a:ext cx="3522649" cy="865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The Transformation Continues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E58BBA-B0C9-EA19-ABAC-EFCE8C255FEA}"/>
              </a:ext>
            </a:extLst>
          </p:cNvPr>
          <p:cNvSpPr/>
          <p:nvPr/>
        </p:nvSpPr>
        <p:spPr>
          <a:xfrm>
            <a:off x="410014" y="1940926"/>
            <a:ext cx="3522649" cy="3202573"/>
          </a:xfrm>
          <a:prstGeom prst="rect">
            <a:avLst/>
          </a:prstGeom>
          <a:blipFill>
            <a:blip r:embed="rId3"/>
            <a:srcRect/>
            <a:stretch>
              <a:fillRect l="-12213" r="-1221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N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45D5639E-955E-5F84-41F2-7C189A855908}"/>
              </a:ext>
            </a:extLst>
          </p:cNvPr>
          <p:cNvSpPr/>
          <p:nvPr/>
        </p:nvSpPr>
        <p:spPr>
          <a:xfrm>
            <a:off x="410015" y="4222802"/>
            <a:ext cx="920698" cy="920698"/>
          </a:xfrm>
          <a:prstGeom prst="rtTriangle">
            <a:avLst/>
          </a:prstGeom>
          <a:solidFill>
            <a:srgbClr val="669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4891AF70-81FC-4934-F31A-A922C8E13AF2}"/>
              </a:ext>
            </a:extLst>
          </p:cNvPr>
          <p:cNvSpPr/>
          <p:nvPr/>
        </p:nvSpPr>
        <p:spPr>
          <a:xfrm rot="10800000">
            <a:off x="3011965" y="1940925"/>
            <a:ext cx="920698" cy="920698"/>
          </a:xfrm>
          <a:prstGeom prst="rtTriangle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9F8B9B8-AA19-6130-CDA6-18B48EFCF0BC}"/>
              </a:ext>
            </a:extLst>
          </p:cNvPr>
          <p:cNvGrpSpPr/>
          <p:nvPr/>
        </p:nvGrpSpPr>
        <p:grpSpPr>
          <a:xfrm>
            <a:off x="4180284" y="773369"/>
            <a:ext cx="4963716" cy="662507"/>
            <a:chOff x="4180284" y="773369"/>
            <a:chExt cx="4963716" cy="662507"/>
          </a:xfrm>
        </p:grpSpPr>
        <p:sp>
          <p:nvSpPr>
            <p:cNvPr id="15" name="Google Shape;207;p31">
              <a:extLst>
                <a:ext uri="{FF2B5EF4-FFF2-40B4-BE49-F238E27FC236}">
                  <a16:creationId xmlns:a16="http://schemas.microsoft.com/office/drawing/2014/main" id="{65495559-5EBF-70BD-20C4-8260341EAE22}"/>
                </a:ext>
              </a:extLst>
            </p:cNvPr>
            <p:cNvSpPr txBox="1">
              <a:spLocks/>
            </p:cNvSpPr>
            <p:nvPr/>
          </p:nvSpPr>
          <p:spPr>
            <a:xfrm>
              <a:off x="4697206" y="773369"/>
              <a:ext cx="4446794" cy="66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ssistant"/>
                <a:buNone/>
                <a:defRPr sz="16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9pPr>
            </a:lstStyle>
            <a:p>
              <a:pPr marL="0" indent="0"/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uropaNuova-Regular" panose="02000000000000000000" pitchFamily="2" charset="0"/>
                </a:rPr>
                <a:t>IIT Delhi has been undergoing a fundamental transformation evolving from a premier undergraduate teaching to a comprehensive, research-driven knowledge generating institute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BCA0A77-4485-38F9-39B7-0C6B9591B541}"/>
                </a:ext>
              </a:extLst>
            </p:cNvPr>
            <p:cNvSpPr/>
            <p:nvPr/>
          </p:nvSpPr>
          <p:spPr>
            <a:xfrm>
              <a:off x="4180284" y="773369"/>
              <a:ext cx="391593" cy="380692"/>
            </a:xfrm>
            <a:prstGeom prst="ellipse">
              <a:avLst/>
            </a:prstGeom>
            <a:ln w="38100">
              <a:solidFill>
                <a:srgbClr val="669C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AA23390E-5232-DD23-6200-72CB2F1F030C}"/>
              </a:ext>
            </a:extLst>
          </p:cNvPr>
          <p:cNvSpPr/>
          <p:nvPr/>
        </p:nvSpPr>
        <p:spPr>
          <a:xfrm rot="10800000">
            <a:off x="0" y="-2"/>
            <a:ext cx="9144000" cy="662505"/>
          </a:xfrm>
          <a:prstGeom prst="round2SameRect">
            <a:avLst>
              <a:gd name="adj1" fmla="val 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046B29E-DCAE-20B8-4837-3405F1E4C9B3}"/>
              </a:ext>
            </a:extLst>
          </p:cNvPr>
          <p:cNvGrpSpPr/>
          <p:nvPr/>
        </p:nvGrpSpPr>
        <p:grpSpPr>
          <a:xfrm>
            <a:off x="4180284" y="1596979"/>
            <a:ext cx="4963716" cy="489219"/>
            <a:chOff x="4180284" y="1571364"/>
            <a:chExt cx="4963716" cy="489219"/>
          </a:xfrm>
        </p:grpSpPr>
        <p:sp>
          <p:nvSpPr>
            <p:cNvPr id="9" name="Google Shape;207;p31">
              <a:extLst>
                <a:ext uri="{FF2B5EF4-FFF2-40B4-BE49-F238E27FC236}">
                  <a16:creationId xmlns:a16="http://schemas.microsoft.com/office/drawing/2014/main" id="{F555AC46-17F5-A11B-72AA-4E602A5D7648}"/>
                </a:ext>
              </a:extLst>
            </p:cNvPr>
            <p:cNvSpPr txBox="1">
              <a:spLocks/>
            </p:cNvSpPr>
            <p:nvPr/>
          </p:nvSpPr>
          <p:spPr>
            <a:xfrm>
              <a:off x="4697206" y="1571364"/>
              <a:ext cx="4446794" cy="489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ssistant"/>
                <a:buNone/>
                <a:defRPr sz="16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9pPr>
            </a:lstStyle>
            <a:p>
              <a:pPr marL="0" indent="0"/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uropaNuova-Regular" panose="02000000000000000000" pitchFamily="2" charset="0"/>
                </a:rPr>
                <a:t>Today, the Institute educates far more students than in earlier decades, and those students now come from a much wider range of economic, social, and geographical backgrounds.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F56E116-CD25-D0C0-5B93-57F61C4AEDC4}"/>
                </a:ext>
              </a:extLst>
            </p:cNvPr>
            <p:cNvSpPr/>
            <p:nvPr/>
          </p:nvSpPr>
          <p:spPr>
            <a:xfrm>
              <a:off x="4180284" y="1571364"/>
              <a:ext cx="391593" cy="380692"/>
            </a:xfrm>
            <a:prstGeom prst="ellipse">
              <a:avLst/>
            </a:prstGeom>
            <a:ln w="38100">
              <a:solidFill>
                <a:srgbClr val="669C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9FF280-7EC0-3926-8B02-17C79A28E003}"/>
              </a:ext>
            </a:extLst>
          </p:cNvPr>
          <p:cNvGrpSpPr/>
          <p:nvPr/>
        </p:nvGrpSpPr>
        <p:grpSpPr>
          <a:xfrm>
            <a:off x="4180284" y="2247301"/>
            <a:ext cx="4963716" cy="380692"/>
            <a:chOff x="4180284" y="2196071"/>
            <a:chExt cx="4963716" cy="380692"/>
          </a:xfrm>
        </p:grpSpPr>
        <p:sp>
          <p:nvSpPr>
            <p:cNvPr id="16" name="Google Shape;207;p31">
              <a:extLst>
                <a:ext uri="{FF2B5EF4-FFF2-40B4-BE49-F238E27FC236}">
                  <a16:creationId xmlns:a16="http://schemas.microsoft.com/office/drawing/2014/main" id="{6A3653A0-60A2-808F-F94C-FB2B337D23B8}"/>
                </a:ext>
              </a:extLst>
            </p:cNvPr>
            <p:cNvSpPr txBox="1">
              <a:spLocks/>
            </p:cNvSpPr>
            <p:nvPr/>
          </p:nvSpPr>
          <p:spPr>
            <a:xfrm>
              <a:off x="4697206" y="2226677"/>
              <a:ext cx="4446794" cy="3194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ssistant"/>
                <a:buNone/>
                <a:defRPr sz="16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9pPr>
            </a:lstStyle>
            <a:p>
              <a:pPr marL="0" indent="0"/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uropaNuova-Regular" panose="02000000000000000000" pitchFamily="2" charset="0"/>
                </a:rPr>
                <a:t>New campuses in Abu Dhabi and Sonipat extend IIT Delhi’s reach beyond its Hauz Khas roots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8CA9C2D-365B-5C8A-8C7A-BEA522986AF2}"/>
                </a:ext>
              </a:extLst>
            </p:cNvPr>
            <p:cNvSpPr/>
            <p:nvPr/>
          </p:nvSpPr>
          <p:spPr>
            <a:xfrm>
              <a:off x="4180284" y="2196071"/>
              <a:ext cx="391593" cy="380692"/>
            </a:xfrm>
            <a:prstGeom prst="ellipse">
              <a:avLst/>
            </a:prstGeom>
            <a:ln w="38100">
              <a:solidFill>
                <a:srgbClr val="669C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CF3F60-8044-4785-B6EF-7A50FD8FD089}"/>
              </a:ext>
            </a:extLst>
          </p:cNvPr>
          <p:cNvGrpSpPr/>
          <p:nvPr/>
        </p:nvGrpSpPr>
        <p:grpSpPr>
          <a:xfrm>
            <a:off x="4180284" y="2789096"/>
            <a:ext cx="4963716" cy="646345"/>
            <a:chOff x="4180284" y="2820778"/>
            <a:chExt cx="4963716" cy="646345"/>
          </a:xfrm>
        </p:grpSpPr>
        <p:sp>
          <p:nvSpPr>
            <p:cNvPr id="20" name="Google Shape;207;p31">
              <a:extLst>
                <a:ext uri="{FF2B5EF4-FFF2-40B4-BE49-F238E27FC236}">
                  <a16:creationId xmlns:a16="http://schemas.microsoft.com/office/drawing/2014/main" id="{6B783E63-3796-A743-B618-36F6FFA171E0}"/>
                </a:ext>
              </a:extLst>
            </p:cNvPr>
            <p:cNvSpPr txBox="1">
              <a:spLocks/>
            </p:cNvSpPr>
            <p:nvPr/>
          </p:nvSpPr>
          <p:spPr>
            <a:xfrm>
              <a:off x="4697206" y="2820778"/>
              <a:ext cx="4446794" cy="646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ssistant"/>
                <a:buNone/>
                <a:defRPr sz="16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9pPr>
            </a:lstStyle>
            <a:p>
              <a:pPr marL="0" indent="0"/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uropaNuova-Regular" panose="02000000000000000000" pitchFamily="2" charset="0"/>
                </a:rPr>
                <a:t>In 2025, IIT Delhi introduced a revised undergraduate curriculum designed around three core principles: greater flexibility, deeper hands-on learning, and alignment with the needs of the modern world.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B3751F-6C55-8B21-4ADA-AAE3BEFFE5FC}"/>
                </a:ext>
              </a:extLst>
            </p:cNvPr>
            <p:cNvSpPr/>
            <p:nvPr/>
          </p:nvSpPr>
          <p:spPr>
            <a:xfrm>
              <a:off x="4180284" y="2820778"/>
              <a:ext cx="391593" cy="380692"/>
            </a:xfrm>
            <a:prstGeom prst="ellipse">
              <a:avLst/>
            </a:prstGeom>
            <a:ln w="38100">
              <a:solidFill>
                <a:srgbClr val="669C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D2F091-C0CC-B355-4C1A-5CCC793BFD2D}"/>
              </a:ext>
            </a:extLst>
          </p:cNvPr>
          <p:cNvGrpSpPr/>
          <p:nvPr/>
        </p:nvGrpSpPr>
        <p:grpSpPr>
          <a:xfrm>
            <a:off x="4180284" y="3596544"/>
            <a:ext cx="4963716" cy="380692"/>
            <a:chOff x="4180284" y="3538054"/>
            <a:chExt cx="4963716" cy="380692"/>
          </a:xfrm>
        </p:grpSpPr>
        <p:sp>
          <p:nvSpPr>
            <p:cNvPr id="22" name="Google Shape;207;p31">
              <a:extLst>
                <a:ext uri="{FF2B5EF4-FFF2-40B4-BE49-F238E27FC236}">
                  <a16:creationId xmlns:a16="http://schemas.microsoft.com/office/drawing/2014/main" id="{EC0F9CD7-FBA3-ACEA-5277-32E93A114E5B}"/>
                </a:ext>
              </a:extLst>
            </p:cNvPr>
            <p:cNvSpPr txBox="1">
              <a:spLocks/>
            </p:cNvSpPr>
            <p:nvPr/>
          </p:nvSpPr>
          <p:spPr>
            <a:xfrm>
              <a:off x="4697206" y="3611253"/>
              <a:ext cx="4446794" cy="234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ssistant"/>
                <a:buNone/>
                <a:defRPr sz="16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9pPr>
            </a:lstStyle>
            <a:p>
              <a:pPr marL="0" indent="0"/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uropaNuova-Regular" panose="02000000000000000000" pitchFamily="2" charset="0"/>
                </a:rPr>
                <a:t>Introduction of Professors of Practice (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EuropaNuova-Regular" panose="02000000000000000000" pitchFamily="2" charset="0"/>
                </a:rPr>
                <a:t>PoP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uropaNuova-Regular" panose="02000000000000000000" pitchFamily="2" charset="0"/>
                </a:rPr>
                <a:t>) from 2022 onwards.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CECF8F-BF00-DE63-766B-D916B960BF48}"/>
                </a:ext>
              </a:extLst>
            </p:cNvPr>
            <p:cNvSpPr/>
            <p:nvPr/>
          </p:nvSpPr>
          <p:spPr>
            <a:xfrm>
              <a:off x="4180284" y="3538054"/>
              <a:ext cx="391593" cy="380692"/>
            </a:xfrm>
            <a:prstGeom prst="ellipse">
              <a:avLst/>
            </a:prstGeom>
            <a:ln w="38100">
              <a:solidFill>
                <a:srgbClr val="669C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6C8A072-88BF-2046-FF4B-23E0D7BBBF3F}"/>
              </a:ext>
            </a:extLst>
          </p:cNvPr>
          <p:cNvGrpSpPr/>
          <p:nvPr/>
        </p:nvGrpSpPr>
        <p:grpSpPr>
          <a:xfrm>
            <a:off x="4180284" y="4138340"/>
            <a:ext cx="4963716" cy="807247"/>
            <a:chOff x="4180284" y="4138340"/>
            <a:chExt cx="4963716" cy="807247"/>
          </a:xfrm>
        </p:grpSpPr>
        <p:sp>
          <p:nvSpPr>
            <p:cNvPr id="28" name="Google Shape;207;p31">
              <a:extLst>
                <a:ext uri="{FF2B5EF4-FFF2-40B4-BE49-F238E27FC236}">
                  <a16:creationId xmlns:a16="http://schemas.microsoft.com/office/drawing/2014/main" id="{2CFE5409-4401-C3B8-37C7-362E7EDBA79F}"/>
                </a:ext>
              </a:extLst>
            </p:cNvPr>
            <p:cNvSpPr txBox="1">
              <a:spLocks/>
            </p:cNvSpPr>
            <p:nvPr/>
          </p:nvSpPr>
          <p:spPr>
            <a:xfrm>
              <a:off x="4697206" y="4138340"/>
              <a:ext cx="4446794" cy="807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ssistant"/>
                <a:buNone/>
                <a:defRPr sz="16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ssistant"/>
                <a:buNone/>
                <a:defRPr sz="1800" b="0" i="0" u="none" strike="noStrike" cap="none">
                  <a:solidFill>
                    <a:schemeClr val="dk1"/>
                  </a:solidFill>
                  <a:latin typeface="Assistant"/>
                  <a:ea typeface="Assistant"/>
                  <a:cs typeface="Assistant"/>
                  <a:sym typeface="Assistant"/>
                </a:defRPr>
              </a:lvl9pPr>
            </a:lstStyle>
            <a:p>
              <a:pPr marL="0" indent="0"/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uropaNuova-Regular" panose="02000000000000000000" pitchFamily="2" charset="0"/>
                </a:rPr>
                <a:t>IIT Delhi Endowment Fund - built entirely through alumni contributions—provides the Institute strategic flexibility to invest in new ideas, expand academic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EuropaNuova-Regular" panose="02000000000000000000" pitchFamily="2" charset="0"/>
                </a:rPr>
                <a:t>programmes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uropaNuova-Regular" panose="02000000000000000000" pitchFamily="2" charset="0"/>
                </a:rPr>
                <a:t>, and sustain excellence without being constrained by short-term funding cycles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DD09B19-9A9B-E67C-7D82-4DFB7F163A4C}"/>
                </a:ext>
              </a:extLst>
            </p:cNvPr>
            <p:cNvSpPr/>
            <p:nvPr/>
          </p:nvSpPr>
          <p:spPr>
            <a:xfrm>
              <a:off x="4180284" y="4138340"/>
              <a:ext cx="391593" cy="380692"/>
            </a:xfrm>
            <a:prstGeom prst="ellipse">
              <a:avLst/>
            </a:prstGeom>
            <a:ln w="38100">
              <a:solidFill>
                <a:srgbClr val="669C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F0096B92-8503-130A-9860-9B73104F3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262D40-24F6-C908-8A18-748EFAF4F68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69C99">
                <a:tint val="45000"/>
                <a:satMod val="400000"/>
              </a:srgbClr>
            </a:duotone>
            <a:alphaModFix amt="19000"/>
          </a:blip>
          <a:srcRect t="32266" r="28986"/>
          <a:stretch>
            <a:fillRect/>
          </a:stretch>
        </p:blipFill>
        <p:spPr>
          <a:xfrm>
            <a:off x="7110181" y="-1"/>
            <a:ext cx="2041254" cy="180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17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5335C2B2-984A-ECF3-ECDE-C78721743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44FC4D-7C40-6B2C-01B0-0542ACFB3BDB}"/>
              </a:ext>
            </a:extLst>
          </p:cNvPr>
          <p:cNvSpPr/>
          <p:nvPr/>
        </p:nvSpPr>
        <p:spPr>
          <a:xfrm>
            <a:off x="0" y="649627"/>
            <a:ext cx="9144000" cy="1018098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N" dirty="0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A361D557-9640-46D6-E928-F8965FE510C9}"/>
              </a:ext>
            </a:extLst>
          </p:cNvPr>
          <p:cNvSpPr/>
          <p:nvPr/>
        </p:nvSpPr>
        <p:spPr>
          <a:xfrm rot="10800000">
            <a:off x="0" y="-2"/>
            <a:ext cx="9144000" cy="662505"/>
          </a:xfrm>
          <a:prstGeom prst="round2SameRect">
            <a:avLst>
              <a:gd name="adj1" fmla="val 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Google Shape;389;p56">
            <a:extLst>
              <a:ext uri="{FF2B5EF4-FFF2-40B4-BE49-F238E27FC236}">
                <a16:creationId xmlns:a16="http://schemas.microsoft.com/office/drawing/2014/main" id="{865D0C1F-9E09-8C57-E8DF-16AE60FAA1B8}"/>
              </a:ext>
            </a:extLst>
          </p:cNvPr>
          <p:cNvSpPr txBox="1">
            <a:spLocks/>
          </p:cNvSpPr>
          <p:nvPr/>
        </p:nvSpPr>
        <p:spPr>
          <a:xfrm>
            <a:off x="1221078" y="2787947"/>
            <a:ext cx="965830" cy="369332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Hospital</a:t>
            </a:r>
          </a:p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Equipment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8EF0A-CE0E-E19B-5AAA-6092A4013C39}"/>
              </a:ext>
            </a:extLst>
          </p:cNvPr>
          <p:cNvSpPr/>
          <p:nvPr/>
        </p:nvSpPr>
        <p:spPr>
          <a:xfrm>
            <a:off x="199041" y="2051814"/>
            <a:ext cx="1013093" cy="2602316"/>
          </a:xfrm>
          <a:prstGeom prst="rect">
            <a:avLst/>
          </a:prstGeom>
          <a:solidFill>
            <a:srgbClr val="669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Google Shape;389;p56">
            <a:extLst>
              <a:ext uri="{FF2B5EF4-FFF2-40B4-BE49-F238E27FC236}">
                <a16:creationId xmlns:a16="http://schemas.microsoft.com/office/drawing/2014/main" id="{4682AC94-62F9-3AD2-2623-4103CF83C4D6}"/>
              </a:ext>
            </a:extLst>
          </p:cNvPr>
          <p:cNvSpPr txBox="1">
            <a:spLocks/>
          </p:cNvSpPr>
          <p:nvPr/>
        </p:nvSpPr>
        <p:spPr>
          <a:xfrm>
            <a:off x="283533" y="2331059"/>
            <a:ext cx="821988" cy="738664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2400" dirty="0">
                <a:solidFill>
                  <a:schemeClr val="bg1"/>
                </a:solidFill>
                <a:latin typeface="EuropaNuova-ExtraBold" panose="02000000000000000000" pitchFamily="2" charset="0"/>
                <a:cs typeface="Arial" panose="020B0604020202020204" pitchFamily="34" charset="0"/>
              </a:rPr>
              <a:t>477</a:t>
            </a:r>
          </a:p>
          <a:p>
            <a:pPr marL="114300" indent="0"/>
            <a:r>
              <a:rPr lang="en-US" sz="1200" b="1" dirty="0">
                <a:solidFill>
                  <a:schemeClr val="bg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CR</a:t>
            </a:r>
          </a:p>
          <a:p>
            <a:pPr marL="114300" indent="0"/>
            <a:r>
              <a:rPr lang="en-US" sz="1200" b="1" dirty="0">
                <a:solidFill>
                  <a:schemeClr val="bg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Pledged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E399A9-015E-F211-5B79-7C402E9831F5}"/>
              </a:ext>
            </a:extLst>
          </p:cNvPr>
          <p:cNvCxnSpPr>
            <a:cxnSpLocks/>
          </p:cNvCxnSpPr>
          <p:nvPr/>
        </p:nvCxnSpPr>
        <p:spPr>
          <a:xfrm>
            <a:off x="283532" y="3335131"/>
            <a:ext cx="83700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389;p56">
            <a:extLst>
              <a:ext uri="{FF2B5EF4-FFF2-40B4-BE49-F238E27FC236}">
                <a16:creationId xmlns:a16="http://schemas.microsoft.com/office/drawing/2014/main" id="{47CF5E59-F6F4-17CF-EB07-42CC08A8FB0E}"/>
              </a:ext>
            </a:extLst>
          </p:cNvPr>
          <p:cNvSpPr txBox="1">
            <a:spLocks/>
          </p:cNvSpPr>
          <p:nvPr/>
        </p:nvSpPr>
        <p:spPr>
          <a:xfrm>
            <a:off x="283533" y="3611003"/>
            <a:ext cx="837006" cy="738664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2400" dirty="0">
                <a:solidFill>
                  <a:schemeClr val="bg1"/>
                </a:solidFill>
                <a:latin typeface="EuropaNuova-ExtraBold" panose="02000000000000000000" pitchFamily="2" charset="0"/>
                <a:cs typeface="Arial" panose="020B0604020202020204" pitchFamily="34" charset="0"/>
              </a:rPr>
              <a:t>338</a:t>
            </a:r>
          </a:p>
          <a:p>
            <a:pPr marL="114300" indent="0"/>
            <a:r>
              <a:rPr lang="en-US" sz="1200" b="1" dirty="0">
                <a:solidFill>
                  <a:schemeClr val="bg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CR</a:t>
            </a:r>
          </a:p>
          <a:p>
            <a:pPr marL="114300" indent="0"/>
            <a:r>
              <a:rPr lang="en-US" sz="1200" b="1" dirty="0" err="1">
                <a:solidFill>
                  <a:schemeClr val="bg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Realised</a:t>
            </a:r>
            <a:endParaRPr lang="en-US" sz="1200" b="1" dirty="0">
              <a:solidFill>
                <a:schemeClr val="bg1"/>
              </a:solidFill>
              <a:latin typeface="EuropaNuova-Regular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F379EB-ED63-CFC8-50E3-6C75393D04B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54" y="2377133"/>
            <a:ext cx="107045" cy="1573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B592BB-31EC-8275-A79B-075B51536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54" y="3673571"/>
            <a:ext cx="107045" cy="15735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75C950-BA09-9D26-3756-73C6DAE04E65}"/>
              </a:ext>
            </a:extLst>
          </p:cNvPr>
          <p:cNvCxnSpPr>
            <a:cxnSpLocks/>
          </p:cNvCxnSpPr>
          <p:nvPr/>
        </p:nvCxnSpPr>
        <p:spPr>
          <a:xfrm>
            <a:off x="1293608" y="3350741"/>
            <a:ext cx="2092863" cy="0"/>
          </a:xfrm>
          <a:prstGeom prst="line">
            <a:avLst/>
          </a:prstGeom>
          <a:ln w="12700">
            <a:solidFill>
              <a:srgbClr val="669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A9800C-5383-1B39-B468-39F18BCF9C9C}"/>
              </a:ext>
            </a:extLst>
          </p:cNvPr>
          <p:cNvCxnSpPr>
            <a:cxnSpLocks/>
          </p:cNvCxnSpPr>
          <p:nvPr/>
        </p:nvCxnSpPr>
        <p:spPr>
          <a:xfrm>
            <a:off x="2219679" y="2051814"/>
            <a:ext cx="21803" cy="2602316"/>
          </a:xfrm>
          <a:prstGeom prst="line">
            <a:avLst/>
          </a:prstGeom>
          <a:ln w="12700">
            <a:solidFill>
              <a:srgbClr val="669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89;p56">
            <a:extLst>
              <a:ext uri="{FF2B5EF4-FFF2-40B4-BE49-F238E27FC236}">
                <a16:creationId xmlns:a16="http://schemas.microsoft.com/office/drawing/2014/main" id="{04E79644-6395-6BBE-12CB-19660AD25EB8}"/>
              </a:ext>
            </a:extLst>
          </p:cNvPr>
          <p:cNvSpPr txBox="1">
            <a:spLocks/>
          </p:cNvSpPr>
          <p:nvPr/>
        </p:nvSpPr>
        <p:spPr>
          <a:xfrm>
            <a:off x="1221078" y="4100132"/>
            <a:ext cx="890140" cy="553998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Mobility &amp;</a:t>
            </a:r>
          </a:p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Mental </a:t>
            </a:r>
          </a:p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Wellness</a:t>
            </a:r>
          </a:p>
        </p:txBody>
      </p:sp>
      <p:sp>
        <p:nvSpPr>
          <p:cNvPr id="29" name="Google Shape;389;p56">
            <a:extLst>
              <a:ext uri="{FF2B5EF4-FFF2-40B4-BE49-F238E27FC236}">
                <a16:creationId xmlns:a16="http://schemas.microsoft.com/office/drawing/2014/main" id="{D875AF04-47BF-A964-3585-25F047EFCDF6}"/>
              </a:ext>
            </a:extLst>
          </p:cNvPr>
          <p:cNvSpPr txBox="1">
            <a:spLocks/>
          </p:cNvSpPr>
          <p:nvPr/>
        </p:nvSpPr>
        <p:spPr>
          <a:xfrm>
            <a:off x="2255611" y="2787947"/>
            <a:ext cx="1157286" cy="369332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Merit Scholarships</a:t>
            </a:r>
          </a:p>
        </p:txBody>
      </p:sp>
      <p:sp>
        <p:nvSpPr>
          <p:cNvPr id="30" name="Google Shape;389;p56">
            <a:extLst>
              <a:ext uri="{FF2B5EF4-FFF2-40B4-BE49-F238E27FC236}">
                <a16:creationId xmlns:a16="http://schemas.microsoft.com/office/drawing/2014/main" id="{3FE17302-1296-BAA4-7C7E-BF1B9063C40D}"/>
              </a:ext>
            </a:extLst>
          </p:cNvPr>
          <p:cNvSpPr txBox="1">
            <a:spLocks/>
          </p:cNvSpPr>
          <p:nvPr/>
        </p:nvSpPr>
        <p:spPr>
          <a:xfrm>
            <a:off x="2220462" y="4103446"/>
            <a:ext cx="1285572" cy="553998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International </a:t>
            </a:r>
          </a:p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Travel Grants</a:t>
            </a:r>
          </a:p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&amp; Flood Relief</a:t>
            </a: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C6926768-E2E9-0287-7F95-3FD561B15D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695454"/>
              </p:ext>
            </p:extLst>
          </p:nvPr>
        </p:nvGraphicFramePr>
        <p:xfrm>
          <a:off x="3386471" y="2222352"/>
          <a:ext cx="3008577" cy="2218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Google Shape;389;p56">
            <a:extLst>
              <a:ext uri="{FF2B5EF4-FFF2-40B4-BE49-F238E27FC236}">
                <a16:creationId xmlns:a16="http://schemas.microsoft.com/office/drawing/2014/main" id="{1CA5CAA5-F03B-08BE-8FED-682D628F2FF2}"/>
              </a:ext>
            </a:extLst>
          </p:cNvPr>
          <p:cNvSpPr txBox="1">
            <a:spLocks/>
          </p:cNvSpPr>
          <p:nvPr/>
        </p:nvSpPr>
        <p:spPr>
          <a:xfrm>
            <a:off x="3955688" y="2844990"/>
            <a:ext cx="689025" cy="215444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1400" b="1" dirty="0">
                <a:solidFill>
                  <a:schemeClr val="bg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145 </a:t>
            </a:r>
            <a:r>
              <a:rPr lang="en-US" sz="800" b="1" dirty="0">
                <a:solidFill>
                  <a:schemeClr val="bg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CR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4320710-B946-236D-7411-6B3E8980E5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0803" y="2874116"/>
            <a:ext cx="92804" cy="136422"/>
          </a:xfrm>
          <a:prstGeom prst="rect">
            <a:avLst/>
          </a:prstGeom>
          <a:noFill/>
        </p:spPr>
      </p:pic>
      <p:sp>
        <p:nvSpPr>
          <p:cNvPr id="41" name="Google Shape;389;p56">
            <a:extLst>
              <a:ext uri="{FF2B5EF4-FFF2-40B4-BE49-F238E27FC236}">
                <a16:creationId xmlns:a16="http://schemas.microsoft.com/office/drawing/2014/main" id="{623AAA00-D3B7-CB53-3F1E-BC54A0615A80}"/>
              </a:ext>
            </a:extLst>
          </p:cNvPr>
          <p:cNvSpPr txBox="1">
            <a:spLocks/>
          </p:cNvSpPr>
          <p:nvPr/>
        </p:nvSpPr>
        <p:spPr>
          <a:xfrm>
            <a:off x="5129168" y="3171534"/>
            <a:ext cx="689025" cy="215444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1400" b="1" dirty="0">
                <a:solidFill>
                  <a:schemeClr val="bg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193 </a:t>
            </a:r>
            <a:r>
              <a:rPr lang="en-US" sz="800" b="1" dirty="0">
                <a:solidFill>
                  <a:schemeClr val="bg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CR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C98E681-EF23-753E-C356-A09CD960EC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4283" y="3200660"/>
            <a:ext cx="92804" cy="136422"/>
          </a:xfrm>
          <a:prstGeom prst="rect">
            <a:avLst/>
          </a:prstGeom>
          <a:noFill/>
        </p:spPr>
      </p:pic>
      <p:sp>
        <p:nvSpPr>
          <p:cNvPr id="49" name="Google Shape;389;p56">
            <a:extLst>
              <a:ext uri="{FF2B5EF4-FFF2-40B4-BE49-F238E27FC236}">
                <a16:creationId xmlns:a16="http://schemas.microsoft.com/office/drawing/2014/main" id="{C2891D0F-63FD-A3F5-B498-D414FDE6D6E3}"/>
              </a:ext>
            </a:extLst>
          </p:cNvPr>
          <p:cNvSpPr txBox="1">
            <a:spLocks/>
          </p:cNvSpPr>
          <p:nvPr/>
        </p:nvSpPr>
        <p:spPr>
          <a:xfrm>
            <a:off x="6284896" y="2229752"/>
            <a:ext cx="735090" cy="553998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2400" dirty="0">
                <a:solidFill>
                  <a:srgbClr val="669C99"/>
                </a:solidFill>
                <a:latin typeface="EuropaNuova-ExtraBold" panose="02000000000000000000" pitchFamily="2" charset="0"/>
                <a:cs typeface="Arial" panose="020B0604020202020204" pitchFamily="34" charset="0"/>
              </a:rPr>
              <a:t>75+</a:t>
            </a:r>
          </a:p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Chairs</a:t>
            </a:r>
          </a:p>
        </p:txBody>
      </p:sp>
      <p:sp>
        <p:nvSpPr>
          <p:cNvPr id="50" name="Google Shape;389;p56">
            <a:extLst>
              <a:ext uri="{FF2B5EF4-FFF2-40B4-BE49-F238E27FC236}">
                <a16:creationId xmlns:a16="http://schemas.microsoft.com/office/drawing/2014/main" id="{BEA674FC-2249-3683-C16B-35EFDF4D732D}"/>
              </a:ext>
            </a:extLst>
          </p:cNvPr>
          <p:cNvSpPr txBox="1">
            <a:spLocks/>
          </p:cNvSpPr>
          <p:nvPr/>
        </p:nvSpPr>
        <p:spPr>
          <a:xfrm>
            <a:off x="7034479" y="2229752"/>
            <a:ext cx="845829" cy="553998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2400" dirty="0">
                <a:solidFill>
                  <a:srgbClr val="669C99"/>
                </a:solidFill>
                <a:latin typeface="EuropaNuova-ExtraBold" panose="02000000000000000000" pitchFamily="2" charset="0"/>
                <a:cs typeface="Arial" panose="020B0604020202020204" pitchFamily="34" charset="0"/>
              </a:rPr>
              <a:t>115+</a:t>
            </a:r>
          </a:p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Awards</a:t>
            </a:r>
          </a:p>
        </p:txBody>
      </p:sp>
      <p:sp>
        <p:nvSpPr>
          <p:cNvPr id="51" name="Google Shape;389;p56">
            <a:extLst>
              <a:ext uri="{FF2B5EF4-FFF2-40B4-BE49-F238E27FC236}">
                <a16:creationId xmlns:a16="http://schemas.microsoft.com/office/drawing/2014/main" id="{B858CDDF-957A-1CB7-CEAB-828FF66B3315}"/>
              </a:ext>
            </a:extLst>
          </p:cNvPr>
          <p:cNvSpPr txBox="1">
            <a:spLocks/>
          </p:cNvSpPr>
          <p:nvPr/>
        </p:nvSpPr>
        <p:spPr>
          <a:xfrm>
            <a:off x="7862815" y="2229752"/>
            <a:ext cx="1100054" cy="553998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/>
            <a:r>
              <a:rPr lang="en-US" sz="2400" dirty="0">
                <a:solidFill>
                  <a:srgbClr val="669C99"/>
                </a:solidFill>
                <a:latin typeface="EuropaNuova-ExtraBold" panose="02000000000000000000" pitchFamily="2" charset="0"/>
                <a:cs typeface="Arial" panose="020B0604020202020204" pitchFamily="34" charset="0"/>
              </a:rPr>
              <a:t>137+</a:t>
            </a:r>
          </a:p>
          <a:p>
            <a:pPr marL="114300" indent="0"/>
            <a:r>
              <a:rPr lang="en-US" sz="1200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Scholarships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86BC8D5-B616-5E02-310A-1D2BFCE24D37}"/>
              </a:ext>
            </a:extLst>
          </p:cNvPr>
          <p:cNvCxnSpPr>
            <a:cxnSpLocks/>
          </p:cNvCxnSpPr>
          <p:nvPr/>
        </p:nvCxnSpPr>
        <p:spPr>
          <a:xfrm>
            <a:off x="6381975" y="2908477"/>
            <a:ext cx="2580894" cy="0"/>
          </a:xfrm>
          <a:prstGeom prst="line">
            <a:avLst/>
          </a:prstGeom>
          <a:ln w="12700">
            <a:solidFill>
              <a:srgbClr val="669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D51522E-58D4-1AE0-8CF9-F0627DF0DDB7}"/>
              </a:ext>
            </a:extLst>
          </p:cNvPr>
          <p:cNvCxnSpPr>
            <a:cxnSpLocks/>
          </p:cNvCxnSpPr>
          <p:nvPr/>
        </p:nvCxnSpPr>
        <p:spPr>
          <a:xfrm flipH="1">
            <a:off x="7924221" y="2186464"/>
            <a:ext cx="10183" cy="730360"/>
          </a:xfrm>
          <a:prstGeom prst="line">
            <a:avLst/>
          </a:prstGeom>
          <a:ln w="12700">
            <a:solidFill>
              <a:srgbClr val="669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B9B82FF-A538-8E47-4137-82B1ED5D6D02}"/>
              </a:ext>
            </a:extLst>
          </p:cNvPr>
          <p:cNvCxnSpPr>
            <a:cxnSpLocks/>
          </p:cNvCxnSpPr>
          <p:nvPr/>
        </p:nvCxnSpPr>
        <p:spPr>
          <a:xfrm flipH="1">
            <a:off x="7029387" y="2186464"/>
            <a:ext cx="10183" cy="730360"/>
          </a:xfrm>
          <a:prstGeom prst="line">
            <a:avLst/>
          </a:prstGeom>
          <a:ln w="12700">
            <a:solidFill>
              <a:srgbClr val="669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Google Shape;389;p56">
            <a:extLst>
              <a:ext uri="{FF2B5EF4-FFF2-40B4-BE49-F238E27FC236}">
                <a16:creationId xmlns:a16="http://schemas.microsoft.com/office/drawing/2014/main" id="{44BE2075-BC2A-25A2-91B1-0E1C56A54804}"/>
              </a:ext>
            </a:extLst>
          </p:cNvPr>
          <p:cNvSpPr txBox="1">
            <a:spLocks/>
          </p:cNvSpPr>
          <p:nvPr/>
        </p:nvSpPr>
        <p:spPr>
          <a:xfrm>
            <a:off x="6288563" y="2846910"/>
            <a:ext cx="2086043" cy="1384995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chemeClr val="bg1"/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None/>
              <a:defRPr sz="1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lnSpc>
                <a:spcPct val="250000"/>
              </a:lnSpc>
            </a:pPr>
            <a:r>
              <a:rPr lang="en-US" sz="1200" b="1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Mittal Sports Complex</a:t>
            </a:r>
          </a:p>
          <a:p>
            <a:pPr marL="114300" indent="0">
              <a:lnSpc>
                <a:spcPct val="250000"/>
              </a:lnSpc>
            </a:pPr>
            <a:r>
              <a:rPr lang="en-US" sz="1200" b="1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Yardi School of AI</a:t>
            </a:r>
          </a:p>
          <a:p>
            <a:pPr marL="114300" indent="0">
              <a:lnSpc>
                <a:spcPct val="250000"/>
              </a:lnSpc>
            </a:pPr>
            <a:r>
              <a:rPr lang="en-US" sz="1200" b="1" dirty="0">
                <a:solidFill>
                  <a:schemeClr val="tx1"/>
                </a:solidFill>
                <a:latin typeface="EuropaNuova-Regular" panose="02000000000000000000" pitchFamily="2" charset="0"/>
                <a:cs typeface="Arial" panose="020B0604020202020204" pitchFamily="34" charset="0"/>
              </a:rPr>
              <a:t>CERCA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BDE447F-A3DD-BAF1-CC3D-BF0534BB9A4A}"/>
              </a:ext>
            </a:extLst>
          </p:cNvPr>
          <p:cNvCxnSpPr>
            <a:cxnSpLocks/>
          </p:cNvCxnSpPr>
          <p:nvPr/>
        </p:nvCxnSpPr>
        <p:spPr>
          <a:xfrm>
            <a:off x="6381975" y="3349999"/>
            <a:ext cx="2580894" cy="0"/>
          </a:xfrm>
          <a:prstGeom prst="line">
            <a:avLst/>
          </a:prstGeom>
          <a:ln w="12700">
            <a:solidFill>
              <a:srgbClr val="669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98E9329-6F00-D376-C4C7-BF1592A22C7E}"/>
              </a:ext>
            </a:extLst>
          </p:cNvPr>
          <p:cNvCxnSpPr>
            <a:cxnSpLocks/>
          </p:cNvCxnSpPr>
          <p:nvPr/>
        </p:nvCxnSpPr>
        <p:spPr>
          <a:xfrm>
            <a:off x="6381975" y="3805290"/>
            <a:ext cx="2580894" cy="0"/>
          </a:xfrm>
          <a:prstGeom prst="line">
            <a:avLst/>
          </a:prstGeom>
          <a:ln w="12700">
            <a:solidFill>
              <a:srgbClr val="669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Google Shape;207;p31">
            <a:extLst>
              <a:ext uri="{FF2B5EF4-FFF2-40B4-BE49-F238E27FC236}">
                <a16:creationId xmlns:a16="http://schemas.microsoft.com/office/drawing/2014/main" id="{F1D4473C-F1C1-48D1-D787-6F13E264E98F}"/>
              </a:ext>
            </a:extLst>
          </p:cNvPr>
          <p:cNvSpPr txBox="1">
            <a:spLocks/>
          </p:cNvSpPr>
          <p:nvPr/>
        </p:nvSpPr>
        <p:spPr>
          <a:xfrm>
            <a:off x="199041" y="900615"/>
            <a:ext cx="4694688" cy="28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IIT Delhi Endowment Fund Update</a:t>
            </a:r>
          </a:p>
        </p:txBody>
      </p:sp>
      <p:sp>
        <p:nvSpPr>
          <p:cNvPr id="59" name="Google Shape;207;p31">
            <a:extLst>
              <a:ext uri="{FF2B5EF4-FFF2-40B4-BE49-F238E27FC236}">
                <a16:creationId xmlns:a16="http://schemas.microsoft.com/office/drawing/2014/main" id="{97E011FB-A5D7-024C-DB61-F7F3FA89B0C0}"/>
              </a:ext>
            </a:extLst>
          </p:cNvPr>
          <p:cNvSpPr txBox="1">
            <a:spLocks/>
          </p:cNvSpPr>
          <p:nvPr/>
        </p:nvSpPr>
        <p:spPr>
          <a:xfrm>
            <a:off x="199041" y="1230798"/>
            <a:ext cx="4694688" cy="28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1200" dirty="0">
                <a:solidFill>
                  <a:schemeClr val="tx1"/>
                </a:solidFill>
                <a:latin typeface="EuropaNuova-ExtraBold" panose="02000000000000000000" pitchFamily="2" charset="0"/>
              </a:rPr>
              <a:t>Funds Raised And </a:t>
            </a:r>
            <a:r>
              <a:rPr lang="en-US" sz="1200" dirty="0" err="1">
                <a:solidFill>
                  <a:schemeClr val="tx1"/>
                </a:solidFill>
                <a:latin typeface="EuropaNuova-ExtraBold" panose="02000000000000000000" pitchFamily="2" charset="0"/>
              </a:rPr>
              <a:t>Utilisation</a:t>
            </a:r>
            <a:endParaRPr lang="en-US" sz="1200" dirty="0">
              <a:solidFill>
                <a:schemeClr val="tx1"/>
              </a:solidFill>
              <a:latin typeface="EuropaNuova-ExtraBold" panose="02000000000000000000" pitchFamily="2" charset="0"/>
            </a:endParaRP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CC8C89A3-0226-54F8-1991-444C9D059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8093" y="2252978"/>
            <a:ext cx="378677" cy="378677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A6A793DD-838E-0FFA-6EDA-3291335F63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57123" y="2252479"/>
            <a:ext cx="379176" cy="37917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377E42FA-880D-A2AE-1584-91259B99F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8835" y="3515945"/>
            <a:ext cx="389248" cy="389248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98D949C3-D136-3C8E-DEF5-395BA196B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71814" y="3546841"/>
            <a:ext cx="364273" cy="36427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4E56FEF-009A-4DE4-991B-90B9946F1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D6D4F41-7F8A-5EAB-8CCF-D35933AAF44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9EAD3">
                <a:tint val="45000"/>
                <a:satMod val="400000"/>
              </a:srgbClr>
            </a:duotone>
            <a:alphaModFix amt="70000"/>
          </a:blip>
          <a:srcRect l="59594" r="3414" b="23940"/>
          <a:stretch>
            <a:fillRect/>
          </a:stretch>
        </p:blipFill>
        <p:spPr>
          <a:xfrm>
            <a:off x="5761463" y="683198"/>
            <a:ext cx="3382538" cy="98527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21683AC-DD7D-D63A-04A2-5D5573EF2003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669C99">
                <a:tint val="45000"/>
                <a:satMod val="400000"/>
              </a:srgbClr>
            </a:duotone>
            <a:alphaModFix amt="37000"/>
          </a:blip>
          <a:srcRect t="32266" r="28986"/>
          <a:stretch>
            <a:fillRect/>
          </a:stretch>
        </p:blipFill>
        <p:spPr>
          <a:xfrm rot="5400000">
            <a:off x="8332307" y="4327272"/>
            <a:ext cx="869231" cy="76939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F4E3BC0-E11F-F3AC-8141-B2B183C0A08A}"/>
              </a:ext>
            </a:extLst>
          </p:cNvPr>
          <p:cNvSpPr txBox="1"/>
          <p:nvPr/>
        </p:nvSpPr>
        <p:spPr>
          <a:xfrm>
            <a:off x="5944001" y="4805513"/>
            <a:ext cx="33304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IIT Delhi, IIT Delhi Endowment Management Foundation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131679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D69EF391-EE8D-B89A-335C-D510C5723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9BA6F8B-706D-A1C5-C3BE-56D2C01B08AE}"/>
              </a:ext>
            </a:extLst>
          </p:cNvPr>
          <p:cNvSpPr/>
          <p:nvPr/>
        </p:nvSpPr>
        <p:spPr>
          <a:xfrm>
            <a:off x="-8604" y="649625"/>
            <a:ext cx="9163520" cy="4493875"/>
          </a:xfrm>
          <a:prstGeom prst="rect">
            <a:avLst/>
          </a:prstGeom>
          <a:blipFill dpi="0" rotWithShape="1">
            <a:blip r:embed="rId3"/>
            <a:srcRect/>
            <a:stretch>
              <a:fillRect l="-14855" t="-60460" r="-30120" b="-24994"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98350E-24B6-2A70-AA11-790225F0D763}"/>
              </a:ext>
            </a:extLst>
          </p:cNvPr>
          <p:cNvSpPr/>
          <p:nvPr/>
        </p:nvSpPr>
        <p:spPr>
          <a:xfrm>
            <a:off x="-19521" y="615266"/>
            <a:ext cx="9174437" cy="4546950"/>
          </a:xfrm>
          <a:prstGeom prst="rect">
            <a:avLst/>
          </a:prstGeom>
          <a:solidFill>
            <a:srgbClr val="DDE2E2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D20240B9-65C1-A425-81CD-541BD13E4E6B}"/>
              </a:ext>
            </a:extLst>
          </p:cNvPr>
          <p:cNvSpPr/>
          <p:nvPr/>
        </p:nvSpPr>
        <p:spPr>
          <a:xfrm rot="10800000">
            <a:off x="0" y="-2"/>
            <a:ext cx="9144000" cy="662505"/>
          </a:xfrm>
          <a:prstGeom prst="round2SameRect">
            <a:avLst>
              <a:gd name="adj1" fmla="val 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Google Shape;207;p31">
            <a:extLst>
              <a:ext uri="{FF2B5EF4-FFF2-40B4-BE49-F238E27FC236}">
                <a16:creationId xmlns:a16="http://schemas.microsoft.com/office/drawing/2014/main" id="{EDB72539-2563-9881-E580-BB04045EEA46}"/>
              </a:ext>
            </a:extLst>
          </p:cNvPr>
          <p:cNvSpPr txBox="1">
            <a:spLocks/>
          </p:cNvSpPr>
          <p:nvPr/>
        </p:nvSpPr>
        <p:spPr>
          <a:xfrm>
            <a:off x="2843002" y="859096"/>
            <a:ext cx="3665171" cy="33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IIT Delhi - A Brief Overview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D98CD9-3A02-5D74-3C1E-297344B2A767}"/>
              </a:ext>
            </a:extLst>
          </p:cNvPr>
          <p:cNvSpPr/>
          <p:nvPr/>
        </p:nvSpPr>
        <p:spPr>
          <a:xfrm>
            <a:off x="4668114" y="1360449"/>
            <a:ext cx="4486802" cy="3681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id="{844AF11E-2DF9-6F14-CE7B-C8A0D9BC27E9}"/>
              </a:ext>
            </a:extLst>
          </p:cNvPr>
          <p:cNvSpPr txBox="1">
            <a:spLocks/>
          </p:cNvSpPr>
          <p:nvPr/>
        </p:nvSpPr>
        <p:spPr>
          <a:xfrm>
            <a:off x="7586636" y="1489504"/>
            <a:ext cx="1026696" cy="21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No of alums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A157B0-7833-39EA-F508-B205A5FED3F5}"/>
              </a:ext>
            </a:extLst>
          </p:cNvPr>
          <p:cNvSpPr/>
          <p:nvPr/>
        </p:nvSpPr>
        <p:spPr>
          <a:xfrm>
            <a:off x="5306639" y="1447131"/>
            <a:ext cx="2259035" cy="323757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A331BF-C85D-52CB-26E5-CF263FB18D15}"/>
              </a:ext>
            </a:extLst>
          </p:cNvPr>
          <p:cNvSpPr/>
          <p:nvPr/>
        </p:nvSpPr>
        <p:spPr>
          <a:xfrm>
            <a:off x="5302972" y="1861035"/>
            <a:ext cx="1057500" cy="503013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Google Shape;207;p31">
            <a:extLst>
              <a:ext uri="{FF2B5EF4-FFF2-40B4-BE49-F238E27FC236}">
                <a16:creationId xmlns:a16="http://schemas.microsoft.com/office/drawing/2014/main" id="{B4D326CD-BADA-27B1-3411-DD823C884CD7}"/>
              </a:ext>
            </a:extLst>
          </p:cNvPr>
          <p:cNvSpPr txBox="1">
            <a:spLocks/>
          </p:cNvSpPr>
          <p:nvPr/>
        </p:nvSpPr>
        <p:spPr>
          <a:xfrm>
            <a:off x="7586637" y="1868290"/>
            <a:ext cx="1557364" cy="47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No of degrees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(</a:t>
            </a:r>
            <a:r>
              <a:rPr lang="en-US" sz="1000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B.Tech</a:t>
            </a:r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M.Tech</a:t>
            </a:r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. </a:t>
            </a:r>
            <a:r>
              <a:rPr lang="en-US" sz="1000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Ph.D</a:t>
            </a:r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, MSc, MSR, MBA </a:t>
            </a:r>
            <a:r>
              <a:rPr lang="en-US" sz="1000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etc</a:t>
            </a:r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)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D8AF96E-6E07-1B50-41CC-6E9F19D6A9EA}"/>
              </a:ext>
            </a:extLst>
          </p:cNvPr>
          <p:cNvSpPr/>
          <p:nvPr/>
        </p:nvSpPr>
        <p:spPr>
          <a:xfrm>
            <a:off x="5306639" y="2429151"/>
            <a:ext cx="2259035" cy="323757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Google Shape;207;p31">
            <a:extLst>
              <a:ext uri="{FF2B5EF4-FFF2-40B4-BE49-F238E27FC236}">
                <a16:creationId xmlns:a16="http://schemas.microsoft.com/office/drawing/2014/main" id="{29363A89-82A9-892D-1D5F-22E04B4438EC}"/>
              </a:ext>
            </a:extLst>
          </p:cNvPr>
          <p:cNvSpPr txBox="1">
            <a:spLocks/>
          </p:cNvSpPr>
          <p:nvPr/>
        </p:nvSpPr>
        <p:spPr>
          <a:xfrm>
            <a:off x="7586636" y="2465334"/>
            <a:ext cx="1268564" cy="26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No of schools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A31704-75F6-8E98-67EC-9B29C30EA66F}"/>
              </a:ext>
            </a:extLst>
          </p:cNvPr>
          <p:cNvSpPr/>
          <p:nvPr/>
        </p:nvSpPr>
        <p:spPr>
          <a:xfrm>
            <a:off x="5306639" y="2824267"/>
            <a:ext cx="2259035" cy="323757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Google Shape;207;p31">
            <a:extLst>
              <a:ext uri="{FF2B5EF4-FFF2-40B4-BE49-F238E27FC236}">
                <a16:creationId xmlns:a16="http://schemas.microsoft.com/office/drawing/2014/main" id="{B521A3CA-62A3-BBD0-E436-C82FEC2F911B}"/>
              </a:ext>
            </a:extLst>
          </p:cNvPr>
          <p:cNvSpPr txBox="1">
            <a:spLocks/>
          </p:cNvSpPr>
          <p:nvPr/>
        </p:nvSpPr>
        <p:spPr>
          <a:xfrm>
            <a:off x="7586636" y="2860450"/>
            <a:ext cx="1268564" cy="26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No of </a:t>
            </a:r>
            <a:r>
              <a:rPr lang="en-US" sz="1100" dirty="0" err="1">
                <a:solidFill>
                  <a:schemeClr val="tx1"/>
                </a:solidFill>
                <a:latin typeface="EuropaNuova-Bold" panose="02000000000000000000" pitchFamily="2" charset="0"/>
              </a:rPr>
              <a:t>centres</a:t>
            </a:r>
            <a:endParaRPr lang="en-US" sz="1100" dirty="0">
              <a:solidFill>
                <a:schemeClr val="tx1"/>
              </a:solidFill>
              <a:latin typeface="EuropaNuova-Bold" panose="020000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FB9B39-F5BD-E2F0-0A46-9E57C9A370DE}"/>
              </a:ext>
            </a:extLst>
          </p:cNvPr>
          <p:cNvSpPr/>
          <p:nvPr/>
        </p:nvSpPr>
        <p:spPr>
          <a:xfrm>
            <a:off x="5306639" y="3219383"/>
            <a:ext cx="2259035" cy="323757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Google Shape;207;p31">
            <a:extLst>
              <a:ext uri="{FF2B5EF4-FFF2-40B4-BE49-F238E27FC236}">
                <a16:creationId xmlns:a16="http://schemas.microsoft.com/office/drawing/2014/main" id="{401C49A2-3FD1-77FF-8F18-5D760B313224}"/>
              </a:ext>
            </a:extLst>
          </p:cNvPr>
          <p:cNvSpPr txBox="1">
            <a:spLocks/>
          </p:cNvSpPr>
          <p:nvPr/>
        </p:nvSpPr>
        <p:spPr>
          <a:xfrm>
            <a:off x="7586636" y="3240698"/>
            <a:ext cx="14543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No of </a:t>
            </a:r>
            <a:r>
              <a:rPr lang="en-US" sz="1100" dirty="0" err="1">
                <a:solidFill>
                  <a:schemeClr val="tx1"/>
                </a:solidFill>
                <a:latin typeface="EuropaNuova-Bold" panose="02000000000000000000" pitchFamily="2" charset="0"/>
              </a:rPr>
              <a:t>centres</a:t>
            </a:r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 of</a:t>
            </a:r>
          </a:p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excellence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85D185-28B2-B3C3-A1F9-C2A9590D7BF0}"/>
              </a:ext>
            </a:extLst>
          </p:cNvPr>
          <p:cNvSpPr/>
          <p:nvPr/>
        </p:nvSpPr>
        <p:spPr>
          <a:xfrm>
            <a:off x="5306639" y="3611857"/>
            <a:ext cx="2259035" cy="323757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Google Shape;207;p31">
            <a:extLst>
              <a:ext uri="{FF2B5EF4-FFF2-40B4-BE49-F238E27FC236}">
                <a16:creationId xmlns:a16="http://schemas.microsoft.com/office/drawing/2014/main" id="{AB2DED1A-9B1D-EBC4-F487-43B742D8977C}"/>
              </a:ext>
            </a:extLst>
          </p:cNvPr>
          <p:cNvSpPr txBox="1">
            <a:spLocks/>
          </p:cNvSpPr>
          <p:nvPr/>
        </p:nvSpPr>
        <p:spPr>
          <a:xfrm>
            <a:off x="7586636" y="3648040"/>
            <a:ext cx="14543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No of departments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5FF87DF-A740-1C93-25CE-D5E4C7EB53E9}"/>
              </a:ext>
            </a:extLst>
          </p:cNvPr>
          <p:cNvSpPr/>
          <p:nvPr/>
        </p:nvSpPr>
        <p:spPr>
          <a:xfrm>
            <a:off x="5302971" y="4004331"/>
            <a:ext cx="1057500" cy="426419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Google Shape;207;p31">
            <a:extLst>
              <a:ext uri="{FF2B5EF4-FFF2-40B4-BE49-F238E27FC236}">
                <a16:creationId xmlns:a16="http://schemas.microsoft.com/office/drawing/2014/main" id="{2E09618A-F350-0CE6-2C89-DBC833BB5FBD}"/>
              </a:ext>
            </a:extLst>
          </p:cNvPr>
          <p:cNvSpPr txBox="1">
            <a:spLocks/>
          </p:cNvSpPr>
          <p:nvPr/>
        </p:nvSpPr>
        <p:spPr>
          <a:xfrm>
            <a:off x="7586636" y="4057097"/>
            <a:ext cx="14543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Degrees Granted</a:t>
            </a:r>
          </a:p>
        </p:txBody>
      </p:sp>
      <p:sp>
        <p:nvSpPr>
          <p:cNvPr id="71" name="Google Shape;207;p31">
            <a:extLst>
              <a:ext uri="{FF2B5EF4-FFF2-40B4-BE49-F238E27FC236}">
                <a16:creationId xmlns:a16="http://schemas.microsoft.com/office/drawing/2014/main" id="{35226C42-62F8-FA4B-C2B2-D10F46357D28}"/>
              </a:ext>
            </a:extLst>
          </p:cNvPr>
          <p:cNvSpPr txBox="1">
            <a:spLocks/>
          </p:cNvSpPr>
          <p:nvPr/>
        </p:nvSpPr>
        <p:spPr>
          <a:xfrm>
            <a:off x="5988285" y="1508336"/>
            <a:ext cx="894359" cy="24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65000+</a:t>
            </a:r>
          </a:p>
        </p:txBody>
      </p:sp>
      <p:sp>
        <p:nvSpPr>
          <p:cNvPr id="72" name="Google Shape;207;p31">
            <a:extLst>
              <a:ext uri="{FF2B5EF4-FFF2-40B4-BE49-F238E27FC236}">
                <a16:creationId xmlns:a16="http://schemas.microsoft.com/office/drawing/2014/main" id="{9C2240F2-F137-EEF0-A245-4A499314DEA6}"/>
              </a:ext>
            </a:extLst>
          </p:cNvPr>
          <p:cNvSpPr txBox="1">
            <a:spLocks/>
          </p:cNvSpPr>
          <p:nvPr/>
        </p:nvSpPr>
        <p:spPr>
          <a:xfrm>
            <a:off x="5441961" y="1878935"/>
            <a:ext cx="767087" cy="48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18 UG</a:t>
            </a:r>
            <a:endParaRPr lang="en-US" sz="1100" dirty="0">
              <a:solidFill>
                <a:schemeClr val="tx1"/>
              </a:solidFill>
              <a:latin typeface="EuropaNuova-ExtraBold" panose="02000000000000000000" pitchFamily="2" charset="0"/>
            </a:endParaRPr>
          </a:p>
        </p:txBody>
      </p:sp>
      <p:sp>
        <p:nvSpPr>
          <p:cNvPr id="73" name="Google Shape;207;p31">
            <a:extLst>
              <a:ext uri="{FF2B5EF4-FFF2-40B4-BE49-F238E27FC236}">
                <a16:creationId xmlns:a16="http://schemas.microsoft.com/office/drawing/2014/main" id="{5EE89B07-849E-DF5C-0360-5B76201BD060}"/>
              </a:ext>
            </a:extLst>
          </p:cNvPr>
          <p:cNvSpPr txBox="1">
            <a:spLocks/>
          </p:cNvSpPr>
          <p:nvPr/>
        </p:nvSpPr>
        <p:spPr>
          <a:xfrm>
            <a:off x="6141510" y="2492062"/>
            <a:ext cx="587908" cy="24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06</a:t>
            </a:r>
          </a:p>
        </p:txBody>
      </p:sp>
      <p:sp>
        <p:nvSpPr>
          <p:cNvPr id="74" name="Google Shape;207;p31">
            <a:extLst>
              <a:ext uri="{FF2B5EF4-FFF2-40B4-BE49-F238E27FC236}">
                <a16:creationId xmlns:a16="http://schemas.microsoft.com/office/drawing/2014/main" id="{5819EE5C-9B42-961E-2289-1BA35298EBF2}"/>
              </a:ext>
            </a:extLst>
          </p:cNvPr>
          <p:cNvSpPr txBox="1">
            <a:spLocks/>
          </p:cNvSpPr>
          <p:nvPr/>
        </p:nvSpPr>
        <p:spPr>
          <a:xfrm>
            <a:off x="6142202" y="2888493"/>
            <a:ext cx="587908" cy="24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11</a:t>
            </a:r>
          </a:p>
        </p:txBody>
      </p:sp>
      <p:sp>
        <p:nvSpPr>
          <p:cNvPr id="75" name="Google Shape;207;p31">
            <a:extLst>
              <a:ext uri="{FF2B5EF4-FFF2-40B4-BE49-F238E27FC236}">
                <a16:creationId xmlns:a16="http://schemas.microsoft.com/office/drawing/2014/main" id="{D25420B3-7C78-0B78-04B8-E183343BA21F}"/>
              </a:ext>
            </a:extLst>
          </p:cNvPr>
          <p:cNvSpPr txBox="1">
            <a:spLocks/>
          </p:cNvSpPr>
          <p:nvPr/>
        </p:nvSpPr>
        <p:spPr>
          <a:xfrm>
            <a:off x="6142202" y="3273266"/>
            <a:ext cx="587908" cy="24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16</a:t>
            </a:r>
          </a:p>
        </p:txBody>
      </p:sp>
      <p:sp>
        <p:nvSpPr>
          <p:cNvPr id="76" name="Google Shape;207;p31">
            <a:extLst>
              <a:ext uri="{FF2B5EF4-FFF2-40B4-BE49-F238E27FC236}">
                <a16:creationId xmlns:a16="http://schemas.microsoft.com/office/drawing/2014/main" id="{D8BAAD84-7F6E-36AE-06F9-90633748A15F}"/>
              </a:ext>
            </a:extLst>
          </p:cNvPr>
          <p:cNvSpPr txBox="1">
            <a:spLocks/>
          </p:cNvSpPr>
          <p:nvPr/>
        </p:nvSpPr>
        <p:spPr>
          <a:xfrm>
            <a:off x="6142202" y="3668699"/>
            <a:ext cx="587908" cy="24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16</a:t>
            </a:r>
          </a:p>
        </p:txBody>
      </p:sp>
      <p:sp>
        <p:nvSpPr>
          <p:cNvPr id="78" name="Google Shape;207;p31">
            <a:extLst>
              <a:ext uri="{FF2B5EF4-FFF2-40B4-BE49-F238E27FC236}">
                <a16:creationId xmlns:a16="http://schemas.microsoft.com/office/drawing/2014/main" id="{E1A242B4-747B-F49F-32AC-915414A2B97C}"/>
              </a:ext>
            </a:extLst>
          </p:cNvPr>
          <p:cNvSpPr txBox="1">
            <a:spLocks/>
          </p:cNvSpPr>
          <p:nvPr/>
        </p:nvSpPr>
        <p:spPr>
          <a:xfrm>
            <a:off x="7586636" y="4547276"/>
            <a:ext cx="14543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Intake 2025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9230719-1D6B-CAA9-8E0D-E48F5F14C41E}"/>
              </a:ext>
            </a:extLst>
          </p:cNvPr>
          <p:cNvSpPr/>
          <p:nvPr/>
        </p:nvSpPr>
        <p:spPr>
          <a:xfrm rot="16200000">
            <a:off x="3104511" y="2916428"/>
            <a:ext cx="3688744" cy="561546"/>
          </a:xfrm>
          <a:prstGeom prst="rect">
            <a:avLst/>
          </a:prstGeom>
          <a:solidFill>
            <a:srgbClr val="DD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3" name="Google Shape;207;p31">
            <a:extLst>
              <a:ext uri="{FF2B5EF4-FFF2-40B4-BE49-F238E27FC236}">
                <a16:creationId xmlns:a16="http://schemas.microsoft.com/office/drawing/2014/main" id="{55A7B715-DA26-27A7-29DF-7AB112F00C37}"/>
              </a:ext>
            </a:extLst>
          </p:cNvPr>
          <p:cNvSpPr txBox="1">
            <a:spLocks/>
          </p:cNvSpPr>
          <p:nvPr/>
        </p:nvSpPr>
        <p:spPr>
          <a:xfrm rot="16200000">
            <a:off x="4414279" y="2947351"/>
            <a:ext cx="1128681" cy="331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80000"/>
              </a:lnSpc>
            </a:pPr>
            <a:r>
              <a:rPr lang="en-US" sz="2400" spc="300" dirty="0">
                <a:solidFill>
                  <a:schemeClr val="tx1"/>
                </a:solidFill>
                <a:latin typeface="EuropaNuova-ExtraBold" panose="02000000000000000000" pitchFamily="2" charset="0"/>
              </a:rPr>
              <a:t>2025</a:t>
            </a:r>
          </a:p>
        </p:txBody>
      </p:sp>
      <p:sp>
        <p:nvSpPr>
          <p:cNvPr id="84" name="Google Shape;207;p31">
            <a:extLst>
              <a:ext uri="{FF2B5EF4-FFF2-40B4-BE49-F238E27FC236}">
                <a16:creationId xmlns:a16="http://schemas.microsoft.com/office/drawing/2014/main" id="{8D8D2545-BFE3-3703-3813-F3EC0A17C27F}"/>
              </a:ext>
            </a:extLst>
          </p:cNvPr>
          <p:cNvSpPr txBox="1">
            <a:spLocks/>
          </p:cNvSpPr>
          <p:nvPr/>
        </p:nvSpPr>
        <p:spPr>
          <a:xfrm>
            <a:off x="5345956" y="4020075"/>
            <a:ext cx="983096" cy="25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1054 UG</a:t>
            </a:r>
            <a:endParaRPr lang="en-US" sz="1100" dirty="0">
              <a:solidFill>
                <a:schemeClr val="tx1"/>
              </a:solidFill>
              <a:latin typeface="EuropaNuova-ExtraBold" panose="02000000000000000000" pitchFamily="2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7446BB4-EF77-DD93-56E5-5D68B445FC04}"/>
              </a:ext>
            </a:extLst>
          </p:cNvPr>
          <p:cNvSpPr/>
          <p:nvPr/>
        </p:nvSpPr>
        <p:spPr>
          <a:xfrm>
            <a:off x="-9468" y="1360449"/>
            <a:ext cx="4270307" cy="3681126"/>
          </a:xfrm>
          <a:prstGeom prst="rect">
            <a:avLst/>
          </a:prstGeom>
          <a:ln>
            <a:noFill/>
          </a:ln>
          <a:effectLst>
            <a:outerShdw blurRad="1016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F2A4D39-1730-0978-BE40-CF45BB6DC262}"/>
              </a:ext>
            </a:extLst>
          </p:cNvPr>
          <p:cNvSpPr/>
          <p:nvPr/>
        </p:nvSpPr>
        <p:spPr>
          <a:xfrm>
            <a:off x="632674" y="1816481"/>
            <a:ext cx="2115380" cy="323757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8" name="Google Shape;207;p31">
            <a:extLst>
              <a:ext uri="{FF2B5EF4-FFF2-40B4-BE49-F238E27FC236}">
                <a16:creationId xmlns:a16="http://schemas.microsoft.com/office/drawing/2014/main" id="{9C0BA337-82A0-4994-10CE-D4BFF0745091}"/>
              </a:ext>
            </a:extLst>
          </p:cNvPr>
          <p:cNvSpPr txBox="1">
            <a:spLocks/>
          </p:cNvSpPr>
          <p:nvPr/>
        </p:nvSpPr>
        <p:spPr>
          <a:xfrm>
            <a:off x="2798266" y="1852664"/>
            <a:ext cx="1026696" cy="21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No of alums</a:t>
            </a:r>
          </a:p>
        </p:txBody>
      </p:sp>
      <p:sp>
        <p:nvSpPr>
          <p:cNvPr id="111" name="Google Shape;207;p31">
            <a:extLst>
              <a:ext uri="{FF2B5EF4-FFF2-40B4-BE49-F238E27FC236}">
                <a16:creationId xmlns:a16="http://schemas.microsoft.com/office/drawing/2014/main" id="{1615B7D5-A395-F83B-2E7A-74C7A240F39A}"/>
              </a:ext>
            </a:extLst>
          </p:cNvPr>
          <p:cNvSpPr txBox="1">
            <a:spLocks/>
          </p:cNvSpPr>
          <p:nvPr/>
        </p:nvSpPr>
        <p:spPr>
          <a:xfrm>
            <a:off x="1231326" y="1864062"/>
            <a:ext cx="894359" cy="24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150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D62AF77-D400-86EE-D6A8-F402E6152FE3}"/>
              </a:ext>
            </a:extLst>
          </p:cNvPr>
          <p:cNvSpPr/>
          <p:nvPr/>
        </p:nvSpPr>
        <p:spPr>
          <a:xfrm>
            <a:off x="636342" y="3023187"/>
            <a:ext cx="2115380" cy="323757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4" name="Google Shape;207;p31">
            <a:extLst>
              <a:ext uri="{FF2B5EF4-FFF2-40B4-BE49-F238E27FC236}">
                <a16:creationId xmlns:a16="http://schemas.microsoft.com/office/drawing/2014/main" id="{677893EC-3CDE-E0E2-E9C6-E156507069F2}"/>
              </a:ext>
            </a:extLst>
          </p:cNvPr>
          <p:cNvSpPr txBox="1">
            <a:spLocks/>
          </p:cNvSpPr>
          <p:nvPr/>
        </p:nvSpPr>
        <p:spPr>
          <a:xfrm>
            <a:off x="2798266" y="3059370"/>
            <a:ext cx="1268564" cy="26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No of </a:t>
            </a:r>
            <a:r>
              <a:rPr lang="en-US" sz="1100" dirty="0" err="1">
                <a:solidFill>
                  <a:schemeClr val="tx1"/>
                </a:solidFill>
                <a:latin typeface="EuropaNuova-Bold" panose="02000000000000000000" pitchFamily="2" charset="0"/>
              </a:rPr>
              <a:t>centres</a:t>
            </a:r>
            <a:endParaRPr lang="en-US" sz="1100" dirty="0">
              <a:solidFill>
                <a:schemeClr val="tx1"/>
              </a:solidFill>
              <a:latin typeface="EuropaNuova-Bold" panose="02000000000000000000" pitchFamily="2" charset="0"/>
            </a:endParaRPr>
          </a:p>
        </p:txBody>
      </p:sp>
      <p:sp>
        <p:nvSpPr>
          <p:cNvPr id="114" name="Google Shape;207;p31">
            <a:extLst>
              <a:ext uri="{FF2B5EF4-FFF2-40B4-BE49-F238E27FC236}">
                <a16:creationId xmlns:a16="http://schemas.microsoft.com/office/drawing/2014/main" id="{C11C0C9A-9895-0815-514A-351E4D4AE826}"/>
              </a:ext>
            </a:extLst>
          </p:cNvPr>
          <p:cNvSpPr txBox="1">
            <a:spLocks/>
          </p:cNvSpPr>
          <p:nvPr/>
        </p:nvSpPr>
        <p:spPr>
          <a:xfrm>
            <a:off x="1367525" y="3072545"/>
            <a:ext cx="587908" cy="24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01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085AA15-CFA4-8FFD-7EE5-6A63D46BD530}"/>
              </a:ext>
            </a:extLst>
          </p:cNvPr>
          <p:cNvSpPr/>
          <p:nvPr/>
        </p:nvSpPr>
        <p:spPr>
          <a:xfrm>
            <a:off x="636342" y="3536912"/>
            <a:ext cx="2131488" cy="323757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8" name="Google Shape;207;p31">
            <a:extLst>
              <a:ext uri="{FF2B5EF4-FFF2-40B4-BE49-F238E27FC236}">
                <a16:creationId xmlns:a16="http://schemas.microsoft.com/office/drawing/2014/main" id="{6A637E07-D8B4-704D-903C-D9C8848A4910}"/>
              </a:ext>
            </a:extLst>
          </p:cNvPr>
          <p:cNvSpPr txBox="1">
            <a:spLocks/>
          </p:cNvSpPr>
          <p:nvPr/>
        </p:nvSpPr>
        <p:spPr>
          <a:xfrm>
            <a:off x="2814728" y="3573095"/>
            <a:ext cx="147371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No of departments</a:t>
            </a:r>
          </a:p>
        </p:txBody>
      </p:sp>
      <p:sp>
        <p:nvSpPr>
          <p:cNvPr id="116" name="Google Shape;207;p31">
            <a:extLst>
              <a:ext uri="{FF2B5EF4-FFF2-40B4-BE49-F238E27FC236}">
                <a16:creationId xmlns:a16="http://schemas.microsoft.com/office/drawing/2014/main" id="{F21A7620-AC45-0969-73B3-37287DC7016B}"/>
              </a:ext>
            </a:extLst>
          </p:cNvPr>
          <p:cNvSpPr txBox="1">
            <a:spLocks/>
          </p:cNvSpPr>
          <p:nvPr/>
        </p:nvSpPr>
        <p:spPr>
          <a:xfrm>
            <a:off x="1357609" y="3578886"/>
            <a:ext cx="592385" cy="24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06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5B793FA-09BA-59E9-6E87-ACB6ABAB36D9}"/>
              </a:ext>
            </a:extLst>
          </p:cNvPr>
          <p:cNvSpPr/>
          <p:nvPr/>
        </p:nvSpPr>
        <p:spPr>
          <a:xfrm rot="16200000">
            <a:off x="-1575533" y="2916428"/>
            <a:ext cx="3688744" cy="561546"/>
          </a:xfrm>
          <a:prstGeom prst="rect">
            <a:avLst/>
          </a:prstGeom>
          <a:solidFill>
            <a:srgbClr val="DD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1" name="Google Shape;207;p31">
            <a:extLst>
              <a:ext uri="{FF2B5EF4-FFF2-40B4-BE49-F238E27FC236}">
                <a16:creationId xmlns:a16="http://schemas.microsoft.com/office/drawing/2014/main" id="{3BDE92C7-5187-29F4-E7ED-710EC4B313C9}"/>
              </a:ext>
            </a:extLst>
          </p:cNvPr>
          <p:cNvSpPr txBox="1">
            <a:spLocks/>
          </p:cNvSpPr>
          <p:nvPr/>
        </p:nvSpPr>
        <p:spPr>
          <a:xfrm rot="16200000">
            <a:off x="-273199" y="2947351"/>
            <a:ext cx="1128681" cy="331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80000"/>
              </a:lnSpc>
            </a:pPr>
            <a:r>
              <a:rPr lang="en-US" sz="2400" spc="300" dirty="0">
                <a:solidFill>
                  <a:schemeClr val="tx1"/>
                </a:solidFill>
                <a:latin typeface="EuropaNuova-ExtraBold" panose="02000000000000000000" pitchFamily="2" charset="0"/>
              </a:rPr>
              <a:t>1966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868D7B5-A60A-586C-756E-A7AFE18FEEA2}"/>
              </a:ext>
            </a:extLst>
          </p:cNvPr>
          <p:cNvSpPr/>
          <p:nvPr/>
        </p:nvSpPr>
        <p:spPr>
          <a:xfrm>
            <a:off x="632673" y="2330206"/>
            <a:ext cx="997826" cy="503013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0" name="Google Shape;207;p31">
            <a:extLst>
              <a:ext uri="{FF2B5EF4-FFF2-40B4-BE49-F238E27FC236}">
                <a16:creationId xmlns:a16="http://schemas.microsoft.com/office/drawing/2014/main" id="{837A3E73-A801-5B03-5CED-513C00C6FBA6}"/>
              </a:ext>
            </a:extLst>
          </p:cNvPr>
          <p:cNvSpPr txBox="1">
            <a:spLocks/>
          </p:cNvSpPr>
          <p:nvPr/>
        </p:nvSpPr>
        <p:spPr>
          <a:xfrm>
            <a:off x="2798266" y="2337461"/>
            <a:ext cx="1345119" cy="47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No of degrees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(</a:t>
            </a:r>
            <a:r>
              <a:rPr lang="en-US" sz="1000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B.Tech</a:t>
            </a:r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M.Tech</a:t>
            </a:r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.</a:t>
            </a:r>
          </a:p>
          <a:p>
            <a:pPr marL="0" lvl="0" indent="0"/>
            <a:r>
              <a:rPr lang="en-US" sz="1000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Ph.D</a:t>
            </a:r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, MSc,) </a:t>
            </a:r>
          </a:p>
        </p:txBody>
      </p:sp>
      <p:sp>
        <p:nvSpPr>
          <p:cNvPr id="112" name="Google Shape;207;p31">
            <a:extLst>
              <a:ext uri="{FF2B5EF4-FFF2-40B4-BE49-F238E27FC236}">
                <a16:creationId xmlns:a16="http://schemas.microsoft.com/office/drawing/2014/main" id="{2095F1B0-6874-1867-2854-5AD62AB8CD1A}"/>
              </a:ext>
            </a:extLst>
          </p:cNvPr>
          <p:cNvSpPr txBox="1">
            <a:spLocks/>
          </p:cNvSpPr>
          <p:nvPr/>
        </p:nvSpPr>
        <p:spPr>
          <a:xfrm>
            <a:off x="739065" y="2340672"/>
            <a:ext cx="787269" cy="48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04 UG</a:t>
            </a:r>
            <a:endParaRPr lang="en-US" sz="1100" dirty="0">
              <a:solidFill>
                <a:schemeClr val="tx1"/>
              </a:solidFill>
              <a:latin typeface="EuropaNuova-ExtraBol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6385AA-DF9D-D25F-A969-AD3970869880}"/>
              </a:ext>
            </a:extLst>
          </p:cNvPr>
          <p:cNvSpPr/>
          <p:nvPr/>
        </p:nvSpPr>
        <p:spPr>
          <a:xfrm>
            <a:off x="1769418" y="2330206"/>
            <a:ext cx="974692" cy="503013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9" name="Google Shape;207;p31">
            <a:extLst>
              <a:ext uri="{FF2B5EF4-FFF2-40B4-BE49-F238E27FC236}">
                <a16:creationId xmlns:a16="http://schemas.microsoft.com/office/drawing/2014/main" id="{FBC2A2D8-995B-FE6A-C233-F003E2443932}"/>
              </a:ext>
            </a:extLst>
          </p:cNvPr>
          <p:cNvSpPr txBox="1">
            <a:spLocks/>
          </p:cNvSpPr>
          <p:nvPr/>
        </p:nvSpPr>
        <p:spPr>
          <a:xfrm>
            <a:off x="1876411" y="2340672"/>
            <a:ext cx="804043" cy="48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07 PG</a:t>
            </a:r>
            <a:endParaRPr lang="en-US" sz="1100" dirty="0">
              <a:solidFill>
                <a:schemeClr val="tx1"/>
              </a:solidFill>
              <a:latin typeface="EuropaNuova-ExtraBold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5D6F32-0977-4BA1-11D2-169A8BB71AF0}"/>
              </a:ext>
            </a:extLst>
          </p:cNvPr>
          <p:cNvSpPr/>
          <p:nvPr/>
        </p:nvSpPr>
        <p:spPr>
          <a:xfrm>
            <a:off x="632674" y="4050636"/>
            <a:ext cx="646765" cy="503013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0" name="Google Shape;207;p31">
            <a:extLst>
              <a:ext uri="{FF2B5EF4-FFF2-40B4-BE49-F238E27FC236}">
                <a16:creationId xmlns:a16="http://schemas.microsoft.com/office/drawing/2014/main" id="{6440684D-C1B2-8C6A-3766-EC9A21B1E080}"/>
              </a:ext>
            </a:extLst>
          </p:cNvPr>
          <p:cNvSpPr txBox="1">
            <a:spLocks/>
          </p:cNvSpPr>
          <p:nvPr/>
        </p:nvSpPr>
        <p:spPr>
          <a:xfrm>
            <a:off x="2798267" y="4153011"/>
            <a:ext cx="141439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dirty="0">
                <a:solidFill>
                  <a:schemeClr val="tx1"/>
                </a:solidFill>
                <a:latin typeface="EuropaNuova-Bold" panose="02000000000000000000" pitchFamily="2" charset="0"/>
              </a:rPr>
              <a:t>Degrees Granted</a:t>
            </a:r>
          </a:p>
        </p:txBody>
      </p:sp>
      <p:sp>
        <p:nvSpPr>
          <p:cNvPr id="122" name="Google Shape;207;p31">
            <a:extLst>
              <a:ext uri="{FF2B5EF4-FFF2-40B4-BE49-F238E27FC236}">
                <a16:creationId xmlns:a16="http://schemas.microsoft.com/office/drawing/2014/main" id="{80EA53E9-DC06-6998-6CAC-5EC04405E4E7}"/>
              </a:ext>
            </a:extLst>
          </p:cNvPr>
          <p:cNvSpPr txBox="1">
            <a:spLocks/>
          </p:cNvSpPr>
          <p:nvPr/>
        </p:nvSpPr>
        <p:spPr>
          <a:xfrm>
            <a:off x="688259" y="4092292"/>
            <a:ext cx="539200" cy="42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109</a:t>
            </a:r>
            <a:b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</a:br>
            <a:r>
              <a:rPr lang="en-US" sz="1100" dirty="0">
                <a:solidFill>
                  <a:schemeClr val="tx1"/>
                </a:solidFill>
                <a:latin typeface="EuropaNuova-ExtraBold" panose="02000000000000000000" pitchFamily="2" charset="0"/>
              </a:rPr>
              <a:t>UG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6A4CB8-AAD3-DF23-590E-D5C4781E0184}"/>
              </a:ext>
            </a:extLst>
          </p:cNvPr>
          <p:cNvSpPr/>
          <p:nvPr/>
        </p:nvSpPr>
        <p:spPr>
          <a:xfrm>
            <a:off x="1374742" y="4050636"/>
            <a:ext cx="646765" cy="503013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3" name="Google Shape;207;p31">
            <a:extLst>
              <a:ext uri="{FF2B5EF4-FFF2-40B4-BE49-F238E27FC236}">
                <a16:creationId xmlns:a16="http://schemas.microsoft.com/office/drawing/2014/main" id="{78AA4F91-EF19-0DDD-8A53-C48EAE65FFC8}"/>
              </a:ext>
            </a:extLst>
          </p:cNvPr>
          <p:cNvSpPr txBox="1">
            <a:spLocks/>
          </p:cNvSpPr>
          <p:nvPr/>
        </p:nvSpPr>
        <p:spPr>
          <a:xfrm>
            <a:off x="1443970" y="4092292"/>
            <a:ext cx="525817" cy="42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40</a:t>
            </a:r>
            <a:b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</a:br>
            <a:r>
              <a:rPr lang="en-US" sz="1100" dirty="0">
                <a:solidFill>
                  <a:schemeClr val="tx1"/>
                </a:solidFill>
                <a:latin typeface="EuropaNuova-ExtraBold" panose="02000000000000000000" pitchFamily="2" charset="0"/>
              </a:rPr>
              <a:t>PG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A1EF6-673C-0CC5-CA59-BEAFF9FB7853}"/>
              </a:ext>
            </a:extLst>
          </p:cNvPr>
          <p:cNvSpPr/>
          <p:nvPr/>
        </p:nvSpPr>
        <p:spPr>
          <a:xfrm>
            <a:off x="2116811" y="4050636"/>
            <a:ext cx="646765" cy="503013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Google Shape;207;p31">
            <a:extLst>
              <a:ext uri="{FF2B5EF4-FFF2-40B4-BE49-F238E27FC236}">
                <a16:creationId xmlns:a16="http://schemas.microsoft.com/office/drawing/2014/main" id="{8B7ED142-356F-6EDF-9E13-7ECF2AE4174A}"/>
              </a:ext>
            </a:extLst>
          </p:cNvPr>
          <p:cNvSpPr txBox="1">
            <a:spLocks/>
          </p:cNvSpPr>
          <p:nvPr/>
        </p:nvSpPr>
        <p:spPr>
          <a:xfrm>
            <a:off x="2189889" y="4092292"/>
            <a:ext cx="525817" cy="42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01</a:t>
            </a:r>
            <a:b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</a:br>
            <a:r>
              <a:rPr lang="en-US" sz="1100" dirty="0" err="1">
                <a:solidFill>
                  <a:schemeClr val="tx1"/>
                </a:solidFill>
                <a:latin typeface="EuropaNuova-ExtraBold" panose="02000000000000000000" pitchFamily="2" charset="0"/>
              </a:rPr>
              <a:t>Ph.D</a:t>
            </a:r>
            <a:endParaRPr lang="en-US" sz="1100" dirty="0">
              <a:solidFill>
                <a:schemeClr val="tx1"/>
              </a:solidFill>
              <a:latin typeface="EuropaNuova-ExtraBold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FE6DE2-DD2D-B241-239D-6B3D90F0329C}"/>
              </a:ext>
            </a:extLst>
          </p:cNvPr>
          <p:cNvSpPr/>
          <p:nvPr/>
        </p:nvSpPr>
        <p:spPr>
          <a:xfrm>
            <a:off x="6529136" y="1861035"/>
            <a:ext cx="1036538" cy="503013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Google Shape;207;p31">
            <a:extLst>
              <a:ext uri="{FF2B5EF4-FFF2-40B4-BE49-F238E27FC236}">
                <a16:creationId xmlns:a16="http://schemas.microsoft.com/office/drawing/2014/main" id="{4BA666D2-9116-C038-180A-06500EDF665D}"/>
              </a:ext>
            </a:extLst>
          </p:cNvPr>
          <p:cNvSpPr txBox="1">
            <a:spLocks/>
          </p:cNvSpPr>
          <p:nvPr/>
        </p:nvSpPr>
        <p:spPr>
          <a:xfrm>
            <a:off x="6632387" y="1878014"/>
            <a:ext cx="850997" cy="48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45+ PG</a:t>
            </a:r>
            <a:endParaRPr lang="en-US" sz="1100" dirty="0">
              <a:solidFill>
                <a:schemeClr val="tx1"/>
              </a:solidFill>
              <a:latin typeface="EuropaNuova-ExtraBold" panose="020000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612F3D-0E2A-EBA9-1A4E-8BC8F742E0BD}"/>
              </a:ext>
            </a:extLst>
          </p:cNvPr>
          <p:cNvSpPr/>
          <p:nvPr/>
        </p:nvSpPr>
        <p:spPr>
          <a:xfrm>
            <a:off x="6508174" y="4004331"/>
            <a:ext cx="1057500" cy="426419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Google Shape;207;p31">
            <a:extLst>
              <a:ext uri="{FF2B5EF4-FFF2-40B4-BE49-F238E27FC236}">
                <a16:creationId xmlns:a16="http://schemas.microsoft.com/office/drawing/2014/main" id="{B4B8F468-0C8E-E719-9D63-D0DAC7A10774}"/>
              </a:ext>
            </a:extLst>
          </p:cNvPr>
          <p:cNvSpPr txBox="1">
            <a:spLocks/>
          </p:cNvSpPr>
          <p:nvPr/>
        </p:nvSpPr>
        <p:spPr>
          <a:xfrm>
            <a:off x="6529136" y="4020074"/>
            <a:ext cx="1036538" cy="24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1709 PG</a:t>
            </a:r>
            <a:endParaRPr lang="en-US" sz="1100" dirty="0">
              <a:solidFill>
                <a:schemeClr val="tx1"/>
              </a:solidFill>
              <a:latin typeface="EuropaNuova-ExtraBold" panose="020000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A2E2A3-B1E8-6AE3-E395-51604B729D61}"/>
              </a:ext>
            </a:extLst>
          </p:cNvPr>
          <p:cNvSpPr/>
          <p:nvPr/>
        </p:nvSpPr>
        <p:spPr>
          <a:xfrm>
            <a:off x="5302971" y="4497260"/>
            <a:ext cx="1057500" cy="426419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Google Shape;207;p31">
            <a:extLst>
              <a:ext uri="{FF2B5EF4-FFF2-40B4-BE49-F238E27FC236}">
                <a16:creationId xmlns:a16="http://schemas.microsoft.com/office/drawing/2014/main" id="{8682F7D2-9B8C-5E52-0498-012231DE5A1C}"/>
              </a:ext>
            </a:extLst>
          </p:cNvPr>
          <p:cNvSpPr txBox="1">
            <a:spLocks/>
          </p:cNvSpPr>
          <p:nvPr/>
        </p:nvSpPr>
        <p:spPr>
          <a:xfrm>
            <a:off x="5333956" y="4519827"/>
            <a:ext cx="983096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1233 UG</a:t>
            </a:r>
            <a:endParaRPr lang="en-US" sz="1100" dirty="0">
              <a:solidFill>
                <a:schemeClr val="tx1"/>
              </a:solidFill>
              <a:latin typeface="EuropaNuova-ExtraBold" panose="020000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6D42E5-317F-DBDA-3BD3-027631AB4C03}"/>
              </a:ext>
            </a:extLst>
          </p:cNvPr>
          <p:cNvSpPr/>
          <p:nvPr/>
        </p:nvSpPr>
        <p:spPr>
          <a:xfrm>
            <a:off x="6508174" y="4497260"/>
            <a:ext cx="1057500" cy="426419"/>
          </a:xfrm>
          <a:prstGeom prst="rect">
            <a:avLst/>
          </a:prstGeom>
          <a:solidFill>
            <a:srgbClr val="F9EAD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Google Shape;207;p31">
            <a:extLst>
              <a:ext uri="{FF2B5EF4-FFF2-40B4-BE49-F238E27FC236}">
                <a16:creationId xmlns:a16="http://schemas.microsoft.com/office/drawing/2014/main" id="{BCBCAEF1-46A2-2919-DFAD-EFBFB2138EBE}"/>
              </a:ext>
            </a:extLst>
          </p:cNvPr>
          <p:cNvSpPr txBox="1">
            <a:spLocks/>
          </p:cNvSpPr>
          <p:nvPr/>
        </p:nvSpPr>
        <p:spPr>
          <a:xfrm>
            <a:off x="6529136" y="4528926"/>
            <a:ext cx="1036537" cy="20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500" dirty="0">
                <a:solidFill>
                  <a:schemeClr val="tx1"/>
                </a:solidFill>
                <a:latin typeface="EuropaNuova-ExtraBold" panose="02000000000000000000" pitchFamily="2" charset="0"/>
              </a:rPr>
              <a:t>2311 PG</a:t>
            </a:r>
            <a:endParaRPr lang="en-US" sz="1100" dirty="0">
              <a:solidFill>
                <a:schemeClr val="tx1"/>
              </a:solidFill>
              <a:latin typeface="EuropaNuova-ExtraBold" panose="02000000000000000000" pitchFamily="2" charset="0"/>
            </a:endParaRPr>
          </a:p>
        </p:txBody>
      </p:sp>
      <p:sp>
        <p:nvSpPr>
          <p:cNvPr id="34" name="Google Shape;207;p31">
            <a:extLst>
              <a:ext uri="{FF2B5EF4-FFF2-40B4-BE49-F238E27FC236}">
                <a16:creationId xmlns:a16="http://schemas.microsoft.com/office/drawing/2014/main" id="{C51523AC-C9CB-9903-7272-AF2AD6A08A85}"/>
              </a:ext>
            </a:extLst>
          </p:cNvPr>
          <p:cNvSpPr txBox="1">
            <a:spLocks/>
          </p:cNvSpPr>
          <p:nvPr/>
        </p:nvSpPr>
        <p:spPr>
          <a:xfrm>
            <a:off x="6442399" y="4193804"/>
            <a:ext cx="1213027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700" dirty="0">
                <a:solidFill>
                  <a:schemeClr val="tx1"/>
                </a:solidFill>
                <a:latin typeface="EuropaNuova-Bold" panose="02000000000000000000" pitchFamily="2" charset="0"/>
              </a:rPr>
              <a:t>incl. Dual degree &amp; </a:t>
            </a:r>
            <a:r>
              <a:rPr lang="en-US" sz="700" dirty="0" err="1">
                <a:solidFill>
                  <a:schemeClr val="tx1"/>
                </a:solidFill>
                <a:latin typeface="EuropaNuova-Bold" panose="02000000000000000000" pitchFamily="2" charset="0"/>
              </a:rPr>
              <a:t>Ph.D</a:t>
            </a:r>
            <a:endParaRPr lang="en-US" sz="700" dirty="0">
              <a:solidFill>
                <a:schemeClr val="tx1"/>
              </a:solidFill>
              <a:latin typeface="EuropaNuova-Bold" panose="02000000000000000000" pitchFamily="2" charset="0"/>
            </a:endParaRPr>
          </a:p>
        </p:txBody>
      </p:sp>
      <p:sp>
        <p:nvSpPr>
          <p:cNvPr id="35" name="Google Shape;207;p31">
            <a:extLst>
              <a:ext uri="{FF2B5EF4-FFF2-40B4-BE49-F238E27FC236}">
                <a16:creationId xmlns:a16="http://schemas.microsoft.com/office/drawing/2014/main" id="{38173DC3-088D-16F5-DA79-561775B1EAE1}"/>
              </a:ext>
            </a:extLst>
          </p:cNvPr>
          <p:cNvSpPr txBox="1">
            <a:spLocks/>
          </p:cNvSpPr>
          <p:nvPr/>
        </p:nvSpPr>
        <p:spPr>
          <a:xfrm>
            <a:off x="6442399" y="4684999"/>
            <a:ext cx="1213027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700" dirty="0">
                <a:solidFill>
                  <a:schemeClr val="tx1"/>
                </a:solidFill>
                <a:latin typeface="EuropaNuova-Bold" panose="02000000000000000000" pitchFamily="2" charset="0"/>
              </a:rPr>
              <a:t>incl. Dual degree &amp; </a:t>
            </a:r>
            <a:r>
              <a:rPr lang="en-US" sz="700" dirty="0" err="1">
                <a:solidFill>
                  <a:schemeClr val="tx1"/>
                </a:solidFill>
                <a:latin typeface="EuropaNuova-Bold" panose="02000000000000000000" pitchFamily="2" charset="0"/>
              </a:rPr>
              <a:t>Ph.D</a:t>
            </a:r>
            <a:endParaRPr lang="en-US" sz="700" dirty="0">
              <a:solidFill>
                <a:schemeClr val="tx1"/>
              </a:solidFill>
              <a:latin typeface="EuropaNuova-Bold" panose="02000000000000000000" pitchFamily="2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2F89008-349A-2EB0-10F5-99367106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34AC1E7-15D9-E7BE-00B9-5843953BA9F4}"/>
              </a:ext>
            </a:extLst>
          </p:cNvPr>
          <p:cNvSpPr txBox="1"/>
          <p:nvPr/>
        </p:nvSpPr>
        <p:spPr>
          <a:xfrm>
            <a:off x="8003048" y="4835814"/>
            <a:ext cx="10378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IIT Delhi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3998250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302E3D6B-67FE-27DC-95B7-98B074507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907B102-7284-C8BA-7CD4-AAF7FC2552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9EAD3">
                <a:tint val="45000"/>
                <a:satMod val="400000"/>
              </a:srgbClr>
            </a:duotone>
            <a:alphaModFix amt="70000"/>
          </a:blip>
          <a:srcRect l="-21" r="103" b="23940"/>
          <a:stretch>
            <a:fillRect/>
          </a:stretch>
        </p:blipFill>
        <p:spPr>
          <a:xfrm>
            <a:off x="0" y="4159859"/>
            <a:ext cx="9136379" cy="9852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B6DD93-5AF5-EC1A-1097-A286AB75575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69C99">
                <a:tint val="45000"/>
                <a:satMod val="400000"/>
              </a:srgbClr>
            </a:duotone>
            <a:alphaModFix amt="19000"/>
          </a:blip>
          <a:srcRect t="35816" r="34081"/>
          <a:stretch>
            <a:fillRect/>
          </a:stretch>
        </p:blipFill>
        <p:spPr>
          <a:xfrm>
            <a:off x="6672613" y="0"/>
            <a:ext cx="2471387" cy="223309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65108-9CA8-9358-2C73-696605061FCF}"/>
              </a:ext>
            </a:extLst>
          </p:cNvPr>
          <p:cNvSpPr/>
          <p:nvPr/>
        </p:nvSpPr>
        <p:spPr>
          <a:xfrm>
            <a:off x="767716" y="1434790"/>
            <a:ext cx="3443378" cy="2936136"/>
          </a:xfrm>
          <a:prstGeom prst="roundRect">
            <a:avLst>
              <a:gd name="adj" fmla="val 0"/>
            </a:avLst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Google Shape;207;p31">
            <a:extLst>
              <a:ext uri="{FF2B5EF4-FFF2-40B4-BE49-F238E27FC236}">
                <a16:creationId xmlns:a16="http://schemas.microsoft.com/office/drawing/2014/main" id="{9F5E7E41-05D0-7908-3174-7FE4A089F2F4}"/>
              </a:ext>
            </a:extLst>
          </p:cNvPr>
          <p:cNvSpPr txBox="1">
            <a:spLocks/>
          </p:cNvSpPr>
          <p:nvPr/>
        </p:nvSpPr>
        <p:spPr>
          <a:xfrm>
            <a:off x="280360" y="815129"/>
            <a:ext cx="3242281" cy="33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Culture of Giving Back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6D73FE-D37E-B286-BCEC-B4BD70A232C0}"/>
              </a:ext>
            </a:extLst>
          </p:cNvPr>
          <p:cNvSpPr/>
          <p:nvPr/>
        </p:nvSpPr>
        <p:spPr>
          <a:xfrm>
            <a:off x="856926" y="1531434"/>
            <a:ext cx="3257320" cy="2824624"/>
          </a:xfrm>
          <a:prstGeom prst="roundRect">
            <a:avLst>
              <a:gd name="adj" fmla="val 0"/>
            </a:avLst>
          </a:prstGeom>
          <a:blipFill>
            <a:blip r:embed="rId5"/>
            <a:srcRect/>
            <a:stretch>
              <a:fillRect l="-18499" r="-1157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1B542A-4589-850E-84CE-8B01D952BA0D}"/>
              </a:ext>
            </a:extLst>
          </p:cNvPr>
          <p:cNvSpPr/>
          <p:nvPr/>
        </p:nvSpPr>
        <p:spPr>
          <a:xfrm>
            <a:off x="767715" y="4118259"/>
            <a:ext cx="3443378" cy="6301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4" name="Google Shape;207;p31">
            <a:extLst>
              <a:ext uri="{FF2B5EF4-FFF2-40B4-BE49-F238E27FC236}">
                <a16:creationId xmlns:a16="http://schemas.microsoft.com/office/drawing/2014/main" id="{07BC599D-2FB5-EC2A-7BA7-C41FB9003AEC}"/>
              </a:ext>
            </a:extLst>
          </p:cNvPr>
          <p:cNvSpPr txBox="1">
            <a:spLocks/>
          </p:cNvSpPr>
          <p:nvPr/>
        </p:nvSpPr>
        <p:spPr>
          <a:xfrm>
            <a:off x="767714" y="4120799"/>
            <a:ext cx="3443378" cy="630133"/>
          </a:xfrm>
          <a:prstGeom prst="rect">
            <a:avLst/>
          </a:prstGeom>
          <a:solidFill>
            <a:srgbClr val="DD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100" dirty="0">
                <a:solidFill>
                  <a:schemeClr val="tx1"/>
                </a:solidFill>
                <a:latin typeface="EuropaNuova-Regular" panose="02000000000000000000" pitchFamily="2" charset="0"/>
              </a:rPr>
              <a:t>The IIT Delhi Class of 2000 pledges INR 70+ Crore at their Silver Jubilee Reunion in 2025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377636-E2B4-FC85-BA09-D6295AE974AC}"/>
              </a:ext>
            </a:extLst>
          </p:cNvPr>
          <p:cNvSpPr/>
          <p:nvPr/>
        </p:nvSpPr>
        <p:spPr>
          <a:xfrm>
            <a:off x="5129185" y="1434790"/>
            <a:ext cx="3443378" cy="2936136"/>
          </a:xfrm>
          <a:prstGeom prst="roundRect">
            <a:avLst>
              <a:gd name="adj" fmla="val 0"/>
            </a:avLst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97B45-CBC5-D9B9-9889-B1908EAB8FB9}"/>
              </a:ext>
            </a:extLst>
          </p:cNvPr>
          <p:cNvSpPr/>
          <p:nvPr/>
        </p:nvSpPr>
        <p:spPr>
          <a:xfrm>
            <a:off x="5218395" y="1531434"/>
            <a:ext cx="3257320" cy="2824624"/>
          </a:xfrm>
          <a:prstGeom prst="roundRect">
            <a:avLst>
              <a:gd name="adj" fmla="val 0"/>
            </a:avLst>
          </a:prstGeom>
          <a:blipFill>
            <a:blip r:embed="rId6"/>
            <a:srcRect/>
            <a:stretch>
              <a:fillRect l="-9792" t="-1180" r="-20282" b="11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7C46B3-4857-BF45-8293-86C189A0943C}"/>
              </a:ext>
            </a:extLst>
          </p:cNvPr>
          <p:cNvSpPr/>
          <p:nvPr/>
        </p:nvSpPr>
        <p:spPr>
          <a:xfrm>
            <a:off x="5129184" y="4118259"/>
            <a:ext cx="3443378" cy="6301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12" name="Google Shape;207;p31">
            <a:extLst>
              <a:ext uri="{FF2B5EF4-FFF2-40B4-BE49-F238E27FC236}">
                <a16:creationId xmlns:a16="http://schemas.microsoft.com/office/drawing/2014/main" id="{B63D431B-69AE-76BE-9A80-D8D59AE9F920}"/>
              </a:ext>
            </a:extLst>
          </p:cNvPr>
          <p:cNvSpPr txBox="1">
            <a:spLocks/>
          </p:cNvSpPr>
          <p:nvPr/>
        </p:nvSpPr>
        <p:spPr>
          <a:xfrm>
            <a:off x="5129183" y="4120799"/>
            <a:ext cx="3443378" cy="630133"/>
          </a:xfrm>
          <a:prstGeom prst="rect">
            <a:avLst/>
          </a:prstGeom>
          <a:solidFill>
            <a:srgbClr val="DD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100" dirty="0">
                <a:solidFill>
                  <a:schemeClr val="tx1"/>
                </a:solidFill>
                <a:latin typeface="EuropaNuova-Regular" panose="02000000000000000000" pitchFamily="2" charset="0"/>
              </a:rPr>
              <a:t>IIT Delhi launched the Deepak Raghavan Family Foundation Accelerator </a:t>
            </a:r>
            <a:r>
              <a:rPr lang="en-US" sz="1100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Programme</a:t>
            </a:r>
            <a:r>
              <a:rPr lang="en-US" sz="1100" dirty="0">
                <a:solidFill>
                  <a:schemeClr val="tx1"/>
                </a:solidFill>
                <a:latin typeface="EuropaNuova-Regular" panose="02000000000000000000" pitchFamily="2" charset="0"/>
              </a:rPr>
              <a:t> to strengthen young faculty in research (Jan 2026)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8D06E8-FC9D-71AC-BDA1-338FF4F96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27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785BA6-D365-9E6C-4917-EE23C3FB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FEA493-1BC9-E0B1-8301-1B4F775A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80" y="493472"/>
            <a:ext cx="6811840" cy="454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2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A513F-028E-1330-E92C-EAC02707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25D337-8ACB-CBC7-A0B3-5A138A35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pic>
        <p:nvPicPr>
          <p:cNvPr id="4" name="Picture 3" descr="A comparison of a pie chart&#10;&#10;AI-generated content may be incorrect.">
            <a:extLst>
              <a:ext uri="{FF2B5EF4-FFF2-40B4-BE49-F238E27FC236}">
                <a16:creationId xmlns:a16="http://schemas.microsoft.com/office/drawing/2014/main" id="{9B3C3896-9CA8-4F6B-CFEA-75352D144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380" y="905608"/>
            <a:ext cx="6035989" cy="374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35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4FFAEF73-11A4-EBEC-7328-D78DC539C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8CA60E7-8AC2-2F82-8FC4-4454F5E1B68C}"/>
              </a:ext>
            </a:extLst>
          </p:cNvPr>
          <p:cNvSpPr/>
          <p:nvPr/>
        </p:nvSpPr>
        <p:spPr>
          <a:xfrm>
            <a:off x="-4202" y="662503"/>
            <a:ext cx="9175078" cy="3019135"/>
          </a:xfrm>
          <a:prstGeom prst="rect">
            <a:avLst/>
          </a:prstGeom>
          <a:solidFill>
            <a:srgbClr val="FF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FED2A2B8-9392-E436-0E0B-8EE41C431FA8}"/>
              </a:ext>
            </a:extLst>
          </p:cNvPr>
          <p:cNvSpPr/>
          <p:nvPr/>
        </p:nvSpPr>
        <p:spPr>
          <a:xfrm rot="10800000">
            <a:off x="11822" y="-1"/>
            <a:ext cx="9132178" cy="662505"/>
          </a:xfrm>
          <a:prstGeom prst="round2SameRect">
            <a:avLst>
              <a:gd name="adj1" fmla="val 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43A6A8A1-ADF5-3427-225C-1AA8E38618EA}"/>
              </a:ext>
            </a:extLst>
          </p:cNvPr>
          <p:cNvSpPr/>
          <p:nvPr/>
        </p:nvSpPr>
        <p:spPr>
          <a:xfrm rot="10800000">
            <a:off x="0" y="-3"/>
            <a:ext cx="9175078" cy="662505"/>
          </a:xfrm>
          <a:prstGeom prst="round2SameRect">
            <a:avLst>
              <a:gd name="adj1" fmla="val 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F8DE56-0618-AB4A-12F9-7F0D74EC2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08" y="1231404"/>
            <a:ext cx="6128719" cy="19547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00717C-76F5-9200-6E4D-D8FF4D51B668}"/>
              </a:ext>
            </a:extLst>
          </p:cNvPr>
          <p:cNvSpPr/>
          <p:nvPr/>
        </p:nvSpPr>
        <p:spPr>
          <a:xfrm>
            <a:off x="0" y="3681640"/>
            <a:ext cx="9144000" cy="1461859"/>
          </a:xfrm>
          <a:prstGeom prst="rect">
            <a:avLst/>
          </a:prstGeom>
          <a:solidFill>
            <a:srgbClr val="DD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A7CBD73-38D6-2932-FE93-2E9511FA9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416219"/>
              </p:ext>
            </p:extLst>
          </p:nvPr>
        </p:nvGraphicFramePr>
        <p:xfrm>
          <a:off x="6007522" y="793581"/>
          <a:ext cx="2796540" cy="2805045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2189672306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4133558049"/>
                    </a:ext>
                  </a:extLst>
                </a:gridCol>
              </a:tblGrid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b="0" dirty="0">
                          <a:latin typeface="EuropaNuova-ExtraBold" panose="02000000000000000000" pitchFamily="2" charset="0"/>
                        </a:rPr>
                        <a:t>Country</a:t>
                      </a:r>
                    </a:p>
                  </a:txBody>
                  <a:tcPr marL="53667" marR="53667" marT="26834" marB="26834">
                    <a:solidFill>
                      <a:srgbClr val="669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dirty="0">
                          <a:latin typeface="EuropaNuova-ExtraBold" panose="02000000000000000000" pitchFamily="2" charset="0"/>
                        </a:rPr>
                        <a:t>Alumni</a:t>
                      </a:r>
                    </a:p>
                  </a:txBody>
                  <a:tcPr marL="53667" marR="53667" marT="26834" marB="26834">
                    <a:solidFill>
                      <a:srgbClr val="66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486055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India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40000+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545146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United States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7000+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939007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United Kingdom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1000+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283066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United Arab Emirates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800+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23722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Canada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800+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3345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Singapore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600+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559832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Australia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500+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446600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Germany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500+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844162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Netherlands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200+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003966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France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200+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964916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Saudi Arabia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150+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047721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Switzerland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150+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228240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Japan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125+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910942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Sweden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/>
                        <a:t>100+</a:t>
                      </a:r>
                    </a:p>
                  </a:txBody>
                  <a:tcPr marL="53667" marR="53667" marT="26834" marB="26834">
                    <a:solidFill>
                      <a:srgbClr val="F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391967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3A0FED2-8531-88FC-0C47-3DCC8D37BEE5}"/>
              </a:ext>
            </a:extLst>
          </p:cNvPr>
          <p:cNvSpPr/>
          <p:nvPr/>
        </p:nvSpPr>
        <p:spPr>
          <a:xfrm>
            <a:off x="187569" y="3839189"/>
            <a:ext cx="969276" cy="636166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8AA3345-CB5B-0E46-0408-C39B89301A15}"/>
              </a:ext>
            </a:extLst>
          </p:cNvPr>
          <p:cNvSpPr/>
          <p:nvPr/>
        </p:nvSpPr>
        <p:spPr>
          <a:xfrm>
            <a:off x="1296278" y="3839189"/>
            <a:ext cx="969276" cy="636166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F8034AC-A3A6-4316-3FB4-B4F6F305E012}"/>
              </a:ext>
            </a:extLst>
          </p:cNvPr>
          <p:cNvSpPr/>
          <p:nvPr/>
        </p:nvSpPr>
        <p:spPr>
          <a:xfrm>
            <a:off x="2404987" y="3839189"/>
            <a:ext cx="969276" cy="636166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E8BA5B8-9E51-03C2-F0CE-455901BDEAAA}"/>
              </a:ext>
            </a:extLst>
          </p:cNvPr>
          <p:cNvSpPr/>
          <p:nvPr/>
        </p:nvSpPr>
        <p:spPr>
          <a:xfrm>
            <a:off x="3513696" y="3839189"/>
            <a:ext cx="969276" cy="636166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2456CF7-5C44-5407-33ED-840E254DE5DB}"/>
              </a:ext>
            </a:extLst>
          </p:cNvPr>
          <p:cNvSpPr/>
          <p:nvPr/>
        </p:nvSpPr>
        <p:spPr>
          <a:xfrm>
            <a:off x="4622405" y="3839189"/>
            <a:ext cx="969276" cy="636166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FC8168-962B-1125-CF65-C4CA76EE602A}"/>
              </a:ext>
            </a:extLst>
          </p:cNvPr>
          <p:cNvSpPr/>
          <p:nvPr/>
        </p:nvSpPr>
        <p:spPr>
          <a:xfrm>
            <a:off x="5731114" y="3839189"/>
            <a:ext cx="969276" cy="636166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CC2935-5241-DE7C-4591-B4A67F92C10A}"/>
              </a:ext>
            </a:extLst>
          </p:cNvPr>
          <p:cNvSpPr/>
          <p:nvPr/>
        </p:nvSpPr>
        <p:spPr>
          <a:xfrm>
            <a:off x="6839823" y="3839189"/>
            <a:ext cx="969276" cy="636166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BF900DA-983A-D359-78C8-23F31169B914}"/>
              </a:ext>
            </a:extLst>
          </p:cNvPr>
          <p:cNvSpPr/>
          <p:nvPr/>
        </p:nvSpPr>
        <p:spPr>
          <a:xfrm>
            <a:off x="7948529" y="3839189"/>
            <a:ext cx="969276" cy="636166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Google Shape;207;p31">
            <a:extLst>
              <a:ext uri="{FF2B5EF4-FFF2-40B4-BE49-F238E27FC236}">
                <a16:creationId xmlns:a16="http://schemas.microsoft.com/office/drawing/2014/main" id="{B6C4CFF8-B54B-0D68-BA6D-62A1228A11AC}"/>
              </a:ext>
            </a:extLst>
          </p:cNvPr>
          <p:cNvSpPr txBox="1">
            <a:spLocks/>
          </p:cNvSpPr>
          <p:nvPr/>
        </p:nvSpPr>
        <p:spPr>
          <a:xfrm>
            <a:off x="224739" y="4501152"/>
            <a:ext cx="891975" cy="47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9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Public Services &amp; Governance</a:t>
            </a:r>
          </a:p>
        </p:txBody>
      </p:sp>
      <p:sp>
        <p:nvSpPr>
          <p:cNvPr id="33" name="Google Shape;207;p31">
            <a:extLst>
              <a:ext uri="{FF2B5EF4-FFF2-40B4-BE49-F238E27FC236}">
                <a16:creationId xmlns:a16="http://schemas.microsoft.com/office/drawing/2014/main" id="{23D307B7-697D-49BB-CAE7-1E47926536A5}"/>
              </a:ext>
            </a:extLst>
          </p:cNvPr>
          <p:cNvSpPr txBox="1">
            <a:spLocks/>
          </p:cNvSpPr>
          <p:nvPr/>
        </p:nvSpPr>
        <p:spPr>
          <a:xfrm>
            <a:off x="1334928" y="4501152"/>
            <a:ext cx="891975" cy="47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9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Corporate Leaders</a:t>
            </a:r>
          </a:p>
        </p:txBody>
      </p:sp>
      <p:sp>
        <p:nvSpPr>
          <p:cNvPr id="34" name="Google Shape;207;p31">
            <a:extLst>
              <a:ext uri="{FF2B5EF4-FFF2-40B4-BE49-F238E27FC236}">
                <a16:creationId xmlns:a16="http://schemas.microsoft.com/office/drawing/2014/main" id="{27CE7DBD-9DB0-DC0C-42B9-4C35797C25B1}"/>
              </a:ext>
            </a:extLst>
          </p:cNvPr>
          <p:cNvSpPr txBox="1">
            <a:spLocks/>
          </p:cNvSpPr>
          <p:nvPr/>
        </p:nvSpPr>
        <p:spPr>
          <a:xfrm>
            <a:off x="2310074" y="4501152"/>
            <a:ext cx="1159101" cy="47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9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Entrepreneurship &amp; Startup</a:t>
            </a:r>
          </a:p>
        </p:txBody>
      </p:sp>
      <p:sp>
        <p:nvSpPr>
          <p:cNvPr id="35" name="Google Shape;207;p31">
            <a:extLst>
              <a:ext uri="{FF2B5EF4-FFF2-40B4-BE49-F238E27FC236}">
                <a16:creationId xmlns:a16="http://schemas.microsoft.com/office/drawing/2014/main" id="{2BFC436B-1061-A9C0-D941-88CDE41A6DC0}"/>
              </a:ext>
            </a:extLst>
          </p:cNvPr>
          <p:cNvSpPr txBox="1">
            <a:spLocks/>
          </p:cNvSpPr>
          <p:nvPr/>
        </p:nvSpPr>
        <p:spPr>
          <a:xfrm>
            <a:off x="3552346" y="4501152"/>
            <a:ext cx="891975" cy="47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9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Academic &amp; Research</a:t>
            </a:r>
          </a:p>
        </p:txBody>
      </p:sp>
      <p:sp>
        <p:nvSpPr>
          <p:cNvPr id="36" name="Google Shape;207;p31">
            <a:extLst>
              <a:ext uri="{FF2B5EF4-FFF2-40B4-BE49-F238E27FC236}">
                <a16:creationId xmlns:a16="http://schemas.microsoft.com/office/drawing/2014/main" id="{0A962EAA-9150-A518-CE05-D8B46D4716C5}"/>
              </a:ext>
            </a:extLst>
          </p:cNvPr>
          <p:cNvSpPr txBox="1">
            <a:spLocks/>
          </p:cNvSpPr>
          <p:nvPr/>
        </p:nvSpPr>
        <p:spPr>
          <a:xfrm>
            <a:off x="4661055" y="4501152"/>
            <a:ext cx="891975" cy="47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9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Politics &amp; Public Policy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id="{AB5C13E3-E608-B3F1-CD7A-094A74AC4EA2}"/>
              </a:ext>
            </a:extLst>
          </p:cNvPr>
          <p:cNvSpPr txBox="1">
            <a:spLocks/>
          </p:cNvSpPr>
          <p:nvPr/>
        </p:nvSpPr>
        <p:spPr>
          <a:xfrm>
            <a:off x="5644653" y="4501152"/>
            <a:ext cx="1070059" cy="47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9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NGO, Philanthropy &amp; Social Impact</a:t>
            </a:r>
          </a:p>
        </p:txBody>
      </p:sp>
      <p:sp>
        <p:nvSpPr>
          <p:cNvPr id="38" name="Google Shape;207;p31">
            <a:extLst>
              <a:ext uri="{FF2B5EF4-FFF2-40B4-BE49-F238E27FC236}">
                <a16:creationId xmlns:a16="http://schemas.microsoft.com/office/drawing/2014/main" id="{9D0F0776-9C74-643A-CEB6-847173862045}"/>
              </a:ext>
            </a:extLst>
          </p:cNvPr>
          <p:cNvSpPr txBox="1">
            <a:spLocks/>
          </p:cNvSpPr>
          <p:nvPr/>
        </p:nvSpPr>
        <p:spPr>
          <a:xfrm>
            <a:off x="6878473" y="4501152"/>
            <a:ext cx="891975" cy="47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900" b="1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Defence</a:t>
            </a:r>
            <a:endParaRPr lang="en-US" sz="900" b="1" dirty="0">
              <a:solidFill>
                <a:schemeClr val="tx1"/>
              </a:solidFill>
              <a:latin typeface="EuropaNuova-Regular" panose="02000000000000000000" pitchFamily="2" charset="0"/>
            </a:endParaRPr>
          </a:p>
        </p:txBody>
      </p:sp>
      <p:sp>
        <p:nvSpPr>
          <p:cNvPr id="39" name="Google Shape;207;p31">
            <a:extLst>
              <a:ext uri="{FF2B5EF4-FFF2-40B4-BE49-F238E27FC236}">
                <a16:creationId xmlns:a16="http://schemas.microsoft.com/office/drawing/2014/main" id="{95D179BC-37BC-1E8B-8CD8-C2AE03680834}"/>
              </a:ext>
            </a:extLst>
          </p:cNvPr>
          <p:cNvSpPr txBox="1">
            <a:spLocks/>
          </p:cNvSpPr>
          <p:nvPr/>
        </p:nvSpPr>
        <p:spPr>
          <a:xfrm>
            <a:off x="7987179" y="4501152"/>
            <a:ext cx="891975" cy="47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9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Cultural Impact</a:t>
            </a:r>
          </a:p>
        </p:txBody>
      </p:sp>
      <p:sp>
        <p:nvSpPr>
          <p:cNvPr id="40" name="Google Shape;207;p31">
            <a:extLst>
              <a:ext uri="{FF2B5EF4-FFF2-40B4-BE49-F238E27FC236}">
                <a16:creationId xmlns:a16="http://schemas.microsoft.com/office/drawing/2014/main" id="{3B41787E-1B74-D102-98BF-D7D6244AF1CF}"/>
              </a:ext>
            </a:extLst>
          </p:cNvPr>
          <p:cNvSpPr txBox="1">
            <a:spLocks/>
          </p:cNvSpPr>
          <p:nvPr/>
        </p:nvSpPr>
        <p:spPr>
          <a:xfrm>
            <a:off x="83302" y="733708"/>
            <a:ext cx="3517468" cy="33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Global map distribution</a:t>
            </a:r>
          </a:p>
        </p:txBody>
      </p:sp>
      <p:sp>
        <p:nvSpPr>
          <p:cNvPr id="41" name="Google Shape;207;p31">
            <a:extLst>
              <a:ext uri="{FF2B5EF4-FFF2-40B4-BE49-F238E27FC236}">
                <a16:creationId xmlns:a16="http://schemas.microsoft.com/office/drawing/2014/main" id="{832E1693-8BD4-1985-EBA5-DBF65A60AFF9}"/>
              </a:ext>
            </a:extLst>
          </p:cNvPr>
          <p:cNvSpPr txBox="1">
            <a:spLocks/>
          </p:cNvSpPr>
          <p:nvPr/>
        </p:nvSpPr>
        <p:spPr>
          <a:xfrm>
            <a:off x="83302" y="3279646"/>
            <a:ext cx="3517468" cy="33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Sectoral distribution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A7D53A-ABA1-9B92-D9BB-17E840C3D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613" y="3910360"/>
            <a:ext cx="478387" cy="47838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5075CF4-6D58-CB85-C688-B373DDE5D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86105" y="3861638"/>
            <a:ext cx="583981" cy="583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D5186AC-DC9A-6F50-1999-92A5C806B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46556" y="3926964"/>
            <a:ext cx="491520" cy="49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4050BD0-FCB0-AF2D-AB74-D718D46FE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60379" y="3925538"/>
            <a:ext cx="463209" cy="46320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A7B2688-1742-ABB6-5069-B4D17A9B2E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28263" y="3888368"/>
            <a:ext cx="534949" cy="53494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DA0ED04-7A76-64D9-F9AE-0FFC23D35D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93827" y="3945268"/>
            <a:ext cx="428611" cy="42861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BFB97B9-D446-93C6-E8A1-09021ECA49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38606" y="3972436"/>
            <a:ext cx="371707" cy="37170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273BB74F-8FB6-E509-886A-CA51006217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77604" y="3919008"/>
            <a:ext cx="490610" cy="4906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4F765A-391A-9673-DAD2-4D1FA98F92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8212A21-826B-98B0-519F-56454318F912}"/>
              </a:ext>
            </a:extLst>
          </p:cNvPr>
          <p:cNvSpPr txBox="1"/>
          <p:nvPr/>
        </p:nvSpPr>
        <p:spPr>
          <a:xfrm>
            <a:off x="4622405" y="3481719"/>
            <a:ext cx="1454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LiveAlumni.com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988320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B6745598-8AC8-CBA5-2619-5379FA3B4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7665A2A-9F3A-F776-2D40-34454E94F0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duotone>
              <a:prstClr val="black"/>
              <a:srgbClr val="669C99">
                <a:tint val="45000"/>
                <a:satMod val="400000"/>
              </a:srgbClr>
            </a:duotone>
          </a:blip>
          <a:srcRect b="60922"/>
          <a:stretch>
            <a:fillRect/>
          </a:stretch>
        </p:blipFill>
        <p:spPr>
          <a:xfrm>
            <a:off x="0" y="2145724"/>
            <a:ext cx="9144000" cy="506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39DC7A-EA0B-5D83-08BD-738201BA94A8}"/>
              </a:ext>
            </a:extLst>
          </p:cNvPr>
          <p:cNvSpPr/>
          <p:nvPr/>
        </p:nvSpPr>
        <p:spPr>
          <a:xfrm>
            <a:off x="0" y="2746420"/>
            <a:ext cx="9144000" cy="2188593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CF1F76-A3D1-7B22-0C5F-7314C8228DCF}"/>
              </a:ext>
            </a:extLst>
          </p:cNvPr>
          <p:cNvSpPr/>
          <p:nvPr/>
        </p:nvSpPr>
        <p:spPr>
          <a:xfrm>
            <a:off x="0" y="2732273"/>
            <a:ext cx="9144000" cy="2202739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 l="-129" t="-159960" r="129" b="-19822"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5" name="Google Shape;207;p31">
            <a:extLst>
              <a:ext uri="{FF2B5EF4-FFF2-40B4-BE49-F238E27FC236}">
                <a16:creationId xmlns:a16="http://schemas.microsoft.com/office/drawing/2014/main" id="{F2D274DA-0FF0-B46B-0ED8-8DB3F75AD13B}"/>
              </a:ext>
            </a:extLst>
          </p:cNvPr>
          <p:cNvSpPr txBox="1">
            <a:spLocks/>
          </p:cNvSpPr>
          <p:nvPr/>
        </p:nvSpPr>
        <p:spPr>
          <a:xfrm>
            <a:off x="312234" y="1347518"/>
            <a:ext cx="3323064" cy="36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Creating Global Impact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BBD4BA-008C-FA70-2937-1041AF34F034}"/>
              </a:ext>
            </a:extLst>
          </p:cNvPr>
          <p:cNvSpPr/>
          <p:nvPr/>
        </p:nvSpPr>
        <p:spPr>
          <a:xfrm>
            <a:off x="363279" y="3102116"/>
            <a:ext cx="1463847" cy="1478434"/>
          </a:xfrm>
          <a:prstGeom prst="roundRect">
            <a:avLst>
              <a:gd name="adj" fmla="val 8458"/>
            </a:avLst>
          </a:prstGeom>
          <a:solidFill>
            <a:schemeClr val="bg1"/>
          </a:solidFill>
          <a:ln w="12700">
            <a:solidFill>
              <a:srgbClr val="669C99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C543EFB-F8E2-C5AD-97F4-FE5AF99762EA}"/>
              </a:ext>
            </a:extLst>
          </p:cNvPr>
          <p:cNvSpPr/>
          <p:nvPr/>
        </p:nvSpPr>
        <p:spPr>
          <a:xfrm>
            <a:off x="2224242" y="3102116"/>
            <a:ext cx="1388512" cy="1478434"/>
          </a:xfrm>
          <a:prstGeom prst="roundRect">
            <a:avLst>
              <a:gd name="adj" fmla="val 8458"/>
            </a:avLst>
          </a:prstGeom>
          <a:solidFill>
            <a:schemeClr val="bg1"/>
          </a:solidFill>
          <a:ln w="12700">
            <a:solidFill>
              <a:srgbClr val="669C99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1B9D62E-8851-9D8F-E6E3-6DEC2FA0D60A}"/>
              </a:ext>
            </a:extLst>
          </p:cNvPr>
          <p:cNvSpPr/>
          <p:nvPr/>
        </p:nvSpPr>
        <p:spPr>
          <a:xfrm>
            <a:off x="4009870" y="3102116"/>
            <a:ext cx="1388512" cy="1478434"/>
          </a:xfrm>
          <a:prstGeom prst="roundRect">
            <a:avLst>
              <a:gd name="adj" fmla="val 8458"/>
            </a:avLst>
          </a:prstGeom>
          <a:solidFill>
            <a:schemeClr val="bg1"/>
          </a:solidFill>
          <a:ln w="12700">
            <a:solidFill>
              <a:srgbClr val="669C99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2045C20-7609-196C-52FD-06954DEF28DA}"/>
              </a:ext>
            </a:extLst>
          </p:cNvPr>
          <p:cNvSpPr/>
          <p:nvPr/>
        </p:nvSpPr>
        <p:spPr>
          <a:xfrm>
            <a:off x="5795498" y="3102116"/>
            <a:ext cx="1388512" cy="1478434"/>
          </a:xfrm>
          <a:prstGeom prst="roundRect">
            <a:avLst>
              <a:gd name="adj" fmla="val 8458"/>
            </a:avLst>
          </a:prstGeom>
          <a:solidFill>
            <a:schemeClr val="bg1"/>
          </a:solidFill>
          <a:ln w="12700">
            <a:solidFill>
              <a:srgbClr val="669C99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31B3B85-E790-6547-AE0C-F2C513C07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593" r="11678"/>
          <a:stretch>
            <a:fillRect/>
          </a:stretch>
        </p:blipFill>
        <p:spPr>
          <a:xfrm>
            <a:off x="4774486" y="85516"/>
            <a:ext cx="1267484" cy="2571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7F19B59-B9D2-D998-46D5-D91AFACDD0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623" r="17153"/>
          <a:stretch>
            <a:fillRect/>
          </a:stretch>
        </p:blipFill>
        <p:spPr>
          <a:xfrm>
            <a:off x="7635847" y="81549"/>
            <a:ext cx="1267484" cy="2587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2F1F157-EA8B-A52C-6E4A-F847D1C9EA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1089"/>
          <a:stretch>
            <a:fillRect/>
          </a:stretch>
        </p:blipFill>
        <p:spPr>
          <a:xfrm>
            <a:off x="6188402" y="85516"/>
            <a:ext cx="1326418" cy="2566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C4A03D-4251-B0C7-7505-2B20BBF7E458}"/>
              </a:ext>
            </a:extLst>
          </p:cNvPr>
          <p:cNvSpPr/>
          <p:nvPr/>
        </p:nvSpPr>
        <p:spPr>
          <a:xfrm>
            <a:off x="7581126" y="3102116"/>
            <a:ext cx="1388512" cy="1478434"/>
          </a:xfrm>
          <a:prstGeom prst="roundRect">
            <a:avLst>
              <a:gd name="adj" fmla="val 8458"/>
            </a:avLst>
          </a:prstGeom>
          <a:solidFill>
            <a:schemeClr val="bg1"/>
          </a:solidFill>
          <a:ln w="12700">
            <a:solidFill>
              <a:srgbClr val="669C99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Google Shape;207;p31">
            <a:extLst>
              <a:ext uri="{FF2B5EF4-FFF2-40B4-BE49-F238E27FC236}">
                <a16:creationId xmlns:a16="http://schemas.microsoft.com/office/drawing/2014/main" id="{169A2133-08CA-3C3A-C370-786295B73A72}"/>
              </a:ext>
            </a:extLst>
          </p:cNvPr>
          <p:cNvSpPr txBox="1">
            <a:spLocks/>
          </p:cNvSpPr>
          <p:nvPr/>
        </p:nvSpPr>
        <p:spPr>
          <a:xfrm>
            <a:off x="389086" y="3240701"/>
            <a:ext cx="1388512" cy="164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Entrepreneurship</a:t>
            </a:r>
          </a:p>
        </p:txBody>
      </p:sp>
      <p:sp>
        <p:nvSpPr>
          <p:cNvPr id="4" name="Google Shape;207;p31">
            <a:extLst>
              <a:ext uri="{FF2B5EF4-FFF2-40B4-BE49-F238E27FC236}">
                <a16:creationId xmlns:a16="http://schemas.microsoft.com/office/drawing/2014/main" id="{49146CA9-C359-3D06-5F03-BC28FC6F2E7E}"/>
              </a:ext>
            </a:extLst>
          </p:cNvPr>
          <p:cNvSpPr txBox="1">
            <a:spLocks/>
          </p:cNvSpPr>
          <p:nvPr/>
        </p:nvSpPr>
        <p:spPr>
          <a:xfrm>
            <a:off x="349404" y="3616738"/>
            <a:ext cx="1491596" cy="8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400" b="1" dirty="0">
                <a:solidFill>
                  <a:srgbClr val="FF0000"/>
                </a:solidFill>
                <a:latin typeface="EuropaNuova-Regular" panose="02000000000000000000" pitchFamily="2" charset="0"/>
              </a:rPr>
              <a:t>2500+</a:t>
            </a:r>
            <a:r>
              <a:rPr lang="en-US" sz="1100" dirty="0">
                <a:solidFill>
                  <a:schemeClr val="tx1"/>
                </a:solidFill>
                <a:latin typeface="EuropaNuova-Regular" panose="02000000000000000000" pitchFamily="2" charset="0"/>
              </a:rPr>
              <a:t> Founders/Co-Founders/Leaders in Start Ups globally</a:t>
            </a:r>
          </a:p>
        </p:txBody>
      </p:sp>
      <p:sp>
        <p:nvSpPr>
          <p:cNvPr id="6" name="Google Shape;207;p31">
            <a:extLst>
              <a:ext uri="{FF2B5EF4-FFF2-40B4-BE49-F238E27FC236}">
                <a16:creationId xmlns:a16="http://schemas.microsoft.com/office/drawing/2014/main" id="{27D0D148-E10F-8C61-EA5F-46292F854430}"/>
              </a:ext>
            </a:extLst>
          </p:cNvPr>
          <p:cNvSpPr txBox="1">
            <a:spLocks/>
          </p:cNvSpPr>
          <p:nvPr/>
        </p:nvSpPr>
        <p:spPr>
          <a:xfrm>
            <a:off x="2224242" y="3240701"/>
            <a:ext cx="1388512" cy="31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Corporate Leadership</a:t>
            </a:r>
          </a:p>
        </p:txBody>
      </p:sp>
      <p:sp>
        <p:nvSpPr>
          <p:cNvPr id="11" name="Google Shape;207;p31">
            <a:extLst>
              <a:ext uri="{FF2B5EF4-FFF2-40B4-BE49-F238E27FC236}">
                <a16:creationId xmlns:a16="http://schemas.microsoft.com/office/drawing/2014/main" id="{B0C6EB33-4FCD-E0AB-D452-9CED5D7979A9}"/>
              </a:ext>
            </a:extLst>
          </p:cNvPr>
          <p:cNvSpPr txBox="1">
            <a:spLocks/>
          </p:cNvSpPr>
          <p:nvPr/>
        </p:nvSpPr>
        <p:spPr>
          <a:xfrm>
            <a:off x="2238116" y="3616738"/>
            <a:ext cx="1364792" cy="57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400" b="1" dirty="0">
                <a:solidFill>
                  <a:srgbClr val="FF0000"/>
                </a:solidFill>
                <a:latin typeface="EuropaNuova-Regular" panose="02000000000000000000" pitchFamily="2" charset="0"/>
              </a:rPr>
              <a:t>15%</a:t>
            </a:r>
            <a:endParaRPr lang="en-US" sz="1100" b="1" dirty="0">
              <a:solidFill>
                <a:schemeClr val="tx1"/>
              </a:solidFill>
              <a:latin typeface="EuropaNuova-Regular" panose="02000000000000000000" pitchFamily="2" charset="0"/>
            </a:endParaRPr>
          </a:p>
          <a:p>
            <a:pPr marL="0" lvl="0" indent="0" algn="ctr"/>
            <a:r>
              <a:rPr lang="en-US" sz="1100" dirty="0">
                <a:solidFill>
                  <a:schemeClr val="tx1"/>
                </a:solidFill>
                <a:latin typeface="EuropaNuova-Regular" panose="02000000000000000000" pitchFamily="2" charset="0"/>
              </a:rPr>
              <a:t> alumni in leadership roles</a:t>
            </a:r>
          </a:p>
        </p:txBody>
      </p:sp>
      <p:sp>
        <p:nvSpPr>
          <p:cNvPr id="13" name="Google Shape;207;p31">
            <a:extLst>
              <a:ext uri="{FF2B5EF4-FFF2-40B4-BE49-F238E27FC236}">
                <a16:creationId xmlns:a16="http://schemas.microsoft.com/office/drawing/2014/main" id="{24E98724-FA3E-D656-3C9B-E83C47B174C1}"/>
              </a:ext>
            </a:extLst>
          </p:cNvPr>
          <p:cNvSpPr txBox="1">
            <a:spLocks/>
          </p:cNvSpPr>
          <p:nvPr/>
        </p:nvSpPr>
        <p:spPr>
          <a:xfrm>
            <a:off x="4019716" y="3240701"/>
            <a:ext cx="1388512" cy="13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Academia</a:t>
            </a:r>
          </a:p>
        </p:txBody>
      </p:sp>
      <p:sp>
        <p:nvSpPr>
          <p:cNvPr id="14" name="Google Shape;207;p31">
            <a:extLst>
              <a:ext uri="{FF2B5EF4-FFF2-40B4-BE49-F238E27FC236}">
                <a16:creationId xmlns:a16="http://schemas.microsoft.com/office/drawing/2014/main" id="{13E768E4-9B3E-57F8-4A93-C491904D74E1}"/>
              </a:ext>
            </a:extLst>
          </p:cNvPr>
          <p:cNvSpPr txBox="1">
            <a:spLocks/>
          </p:cNvSpPr>
          <p:nvPr/>
        </p:nvSpPr>
        <p:spPr>
          <a:xfrm>
            <a:off x="3980034" y="3616738"/>
            <a:ext cx="1418348" cy="68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400" b="1" dirty="0">
                <a:solidFill>
                  <a:srgbClr val="FF0000"/>
                </a:solidFill>
                <a:latin typeface="EuropaNuova-Regular" panose="02000000000000000000" pitchFamily="2" charset="0"/>
              </a:rPr>
              <a:t>50+</a:t>
            </a:r>
            <a:endParaRPr lang="en-US" sz="1100" b="1" dirty="0">
              <a:solidFill>
                <a:schemeClr val="tx1"/>
              </a:solidFill>
              <a:latin typeface="EuropaNuova-Regular" panose="02000000000000000000" pitchFamily="2" charset="0"/>
            </a:endParaRPr>
          </a:p>
          <a:p>
            <a:pPr marL="0" lvl="0" indent="0" algn="ctr"/>
            <a:r>
              <a:rPr lang="en-US" sz="1100" dirty="0">
                <a:solidFill>
                  <a:schemeClr val="tx1"/>
                </a:solidFill>
                <a:latin typeface="EuropaNuova-Regular" panose="02000000000000000000" pitchFamily="2" charset="0"/>
              </a:rPr>
              <a:t> Alumni as faculty in QS Top 100 Universities</a:t>
            </a:r>
          </a:p>
        </p:txBody>
      </p:sp>
      <p:sp>
        <p:nvSpPr>
          <p:cNvPr id="16" name="Google Shape;207;p31">
            <a:extLst>
              <a:ext uri="{FF2B5EF4-FFF2-40B4-BE49-F238E27FC236}">
                <a16:creationId xmlns:a16="http://schemas.microsoft.com/office/drawing/2014/main" id="{1EAF38EF-CC55-13A4-D13A-247F941C4812}"/>
              </a:ext>
            </a:extLst>
          </p:cNvPr>
          <p:cNvSpPr txBox="1">
            <a:spLocks/>
          </p:cNvSpPr>
          <p:nvPr/>
        </p:nvSpPr>
        <p:spPr>
          <a:xfrm>
            <a:off x="5825334" y="3240701"/>
            <a:ext cx="1388512" cy="164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Civil Services</a:t>
            </a:r>
          </a:p>
        </p:txBody>
      </p:sp>
      <p:sp>
        <p:nvSpPr>
          <p:cNvPr id="17" name="Google Shape;207;p31">
            <a:extLst>
              <a:ext uri="{FF2B5EF4-FFF2-40B4-BE49-F238E27FC236}">
                <a16:creationId xmlns:a16="http://schemas.microsoft.com/office/drawing/2014/main" id="{3EFD33C6-DD03-2AD6-6EB2-1BF440948983}"/>
              </a:ext>
            </a:extLst>
          </p:cNvPr>
          <p:cNvSpPr txBox="1">
            <a:spLocks/>
          </p:cNvSpPr>
          <p:nvPr/>
        </p:nvSpPr>
        <p:spPr>
          <a:xfrm>
            <a:off x="5785652" y="3616738"/>
            <a:ext cx="1418348" cy="8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400" b="1" dirty="0">
                <a:solidFill>
                  <a:srgbClr val="FF0000"/>
                </a:solidFill>
                <a:latin typeface="EuropaNuova-Regular" panose="02000000000000000000" pitchFamily="2" charset="0"/>
              </a:rPr>
              <a:t>270+</a:t>
            </a:r>
            <a:endParaRPr lang="en-US" sz="1100" b="1" dirty="0">
              <a:solidFill>
                <a:schemeClr val="tx1"/>
              </a:solidFill>
              <a:latin typeface="EuropaNuova-Regular" panose="02000000000000000000" pitchFamily="2" charset="0"/>
            </a:endParaRPr>
          </a:p>
          <a:p>
            <a:pPr marL="0" lvl="0" indent="0" algn="ctr"/>
            <a:r>
              <a:rPr lang="en-US" sz="1100" dirty="0">
                <a:solidFill>
                  <a:schemeClr val="tx1"/>
                </a:solidFill>
                <a:latin typeface="EuropaNuova-Regular" panose="02000000000000000000" pitchFamily="2" charset="0"/>
              </a:rPr>
              <a:t>Serving IAS Officers, </a:t>
            </a:r>
            <a:r>
              <a:rPr lang="en-US" sz="1100" b="1" dirty="0">
                <a:solidFill>
                  <a:schemeClr val="tx2"/>
                </a:solidFill>
                <a:latin typeface="EuropaNuova-Regular" panose="02000000000000000000" pitchFamily="2" charset="0"/>
              </a:rPr>
              <a:t>100 +</a:t>
            </a:r>
            <a:r>
              <a:rPr lang="en-US" sz="1100" b="1" dirty="0">
                <a:solidFill>
                  <a:schemeClr val="bg2"/>
                </a:solidFill>
                <a:latin typeface="EuropaNuova-Regular" panose="02000000000000000000" pitchFamily="2" charset="0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EuropaNuova-Regular" panose="02000000000000000000" pitchFamily="2" charset="0"/>
              </a:rPr>
              <a:t>serving across IPS, IRS, IFS etc.</a:t>
            </a:r>
          </a:p>
        </p:txBody>
      </p:sp>
      <p:sp>
        <p:nvSpPr>
          <p:cNvPr id="19" name="Google Shape;207;p31">
            <a:extLst>
              <a:ext uri="{FF2B5EF4-FFF2-40B4-BE49-F238E27FC236}">
                <a16:creationId xmlns:a16="http://schemas.microsoft.com/office/drawing/2014/main" id="{96111931-4E84-06E0-94DC-CC15A4A237E2}"/>
              </a:ext>
            </a:extLst>
          </p:cNvPr>
          <p:cNvSpPr txBox="1">
            <a:spLocks/>
          </p:cNvSpPr>
          <p:nvPr/>
        </p:nvSpPr>
        <p:spPr>
          <a:xfrm>
            <a:off x="7541444" y="3616738"/>
            <a:ext cx="1418348" cy="68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400" b="1" dirty="0">
                <a:solidFill>
                  <a:srgbClr val="FF0000"/>
                </a:solidFill>
                <a:latin typeface="EuropaNuova-Regular" panose="02000000000000000000" pitchFamily="2" charset="0"/>
              </a:rPr>
              <a:t>6+ Alums</a:t>
            </a:r>
          </a:p>
          <a:p>
            <a:pPr marL="0" lvl="0" indent="0" algn="ctr"/>
            <a:r>
              <a:rPr lang="en-US" sz="1100" dirty="0">
                <a:solidFill>
                  <a:schemeClr val="tx1"/>
                </a:solidFill>
                <a:latin typeface="EuropaNuova-Regular" panose="02000000000000000000" pitchFamily="2" charset="0"/>
              </a:rPr>
              <a:t>feature in wealth lists (Forbes &amp; Hurun)</a:t>
            </a:r>
          </a:p>
        </p:txBody>
      </p:sp>
      <p:sp>
        <p:nvSpPr>
          <p:cNvPr id="7" name="Google Shape;207;p31">
            <a:extLst>
              <a:ext uri="{FF2B5EF4-FFF2-40B4-BE49-F238E27FC236}">
                <a16:creationId xmlns:a16="http://schemas.microsoft.com/office/drawing/2014/main" id="{858D573D-BD57-C3DB-529C-48B6E5FFE82A}"/>
              </a:ext>
            </a:extLst>
          </p:cNvPr>
          <p:cNvSpPr txBox="1">
            <a:spLocks/>
          </p:cNvSpPr>
          <p:nvPr/>
        </p:nvSpPr>
        <p:spPr>
          <a:xfrm>
            <a:off x="7581126" y="3240701"/>
            <a:ext cx="1388512" cy="164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Global Achievers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C1D7A1-BDB4-5656-24C2-E62110799A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92A2D9-BA0D-884E-A86D-74150CB1E9E5}"/>
              </a:ext>
            </a:extLst>
          </p:cNvPr>
          <p:cNvSpPr txBox="1"/>
          <p:nvPr/>
        </p:nvSpPr>
        <p:spPr>
          <a:xfrm>
            <a:off x="6785741" y="4910386"/>
            <a:ext cx="2425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IIT Delhi, </a:t>
            </a:r>
            <a:r>
              <a:rPr lang="en-US" sz="800" dirty="0" err="1"/>
              <a:t>Traxcn</a:t>
            </a:r>
            <a:r>
              <a:rPr lang="en-US" sz="800" dirty="0"/>
              <a:t>, LiveAlumni.com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607786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969EDF0C-D084-A8A3-8FB0-6057210C7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3FC7DA0-94C5-9C5B-0BB2-D2464BE8FE79}"/>
              </a:ext>
            </a:extLst>
          </p:cNvPr>
          <p:cNvSpPr/>
          <p:nvPr/>
        </p:nvSpPr>
        <p:spPr>
          <a:xfrm>
            <a:off x="398585" y="1322266"/>
            <a:ext cx="3971192" cy="3017520"/>
          </a:xfrm>
          <a:prstGeom prst="rect">
            <a:avLst/>
          </a:prstGeom>
          <a:blipFill dpi="0" rotWithShape="1">
            <a:blip r:embed="rId3">
              <a:alphaModFix amt="7000"/>
            </a:blip>
            <a:srcRect/>
            <a:stretch>
              <a:fillRect l="-432" t="-15862" r="432" b="-8448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0B529B-90A8-7AA1-4F3A-05FDAD9EA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sp>
        <p:nvSpPr>
          <p:cNvPr id="8" name="Google Shape;207;p31">
            <a:extLst>
              <a:ext uri="{FF2B5EF4-FFF2-40B4-BE49-F238E27FC236}">
                <a16:creationId xmlns:a16="http://schemas.microsoft.com/office/drawing/2014/main" id="{7A5447CF-52BF-12DE-B83D-B4400B97BEF6}"/>
              </a:ext>
            </a:extLst>
          </p:cNvPr>
          <p:cNvSpPr txBox="1">
            <a:spLocks/>
          </p:cNvSpPr>
          <p:nvPr/>
        </p:nvSpPr>
        <p:spPr>
          <a:xfrm>
            <a:off x="1280445" y="849571"/>
            <a:ext cx="2207471" cy="31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Startups revolution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144D0C-333C-B165-B1AF-4217F2FED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686914"/>
              </p:ext>
            </p:extLst>
          </p:nvPr>
        </p:nvGraphicFramePr>
        <p:xfrm>
          <a:off x="398585" y="1322265"/>
          <a:ext cx="3971192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799">
                  <a:extLst>
                    <a:ext uri="{9D8B030D-6E8A-4147-A177-3AD203B41FA5}">
                      <a16:colId xmlns:a16="http://schemas.microsoft.com/office/drawing/2014/main" val="4079423525"/>
                    </a:ext>
                  </a:extLst>
                </a:gridCol>
                <a:gridCol w="2541393">
                  <a:extLst>
                    <a:ext uri="{9D8B030D-6E8A-4147-A177-3AD203B41FA5}">
                      <a16:colId xmlns:a16="http://schemas.microsoft.com/office/drawing/2014/main" val="2217085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FINTECH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PayU, Pine Labs, </a:t>
                      </a:r>
                      <a:r>
                        <a:rPr lang="en-US" dirty="0" err="1"/>
                        <a:t>BharatPe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Groww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OfBusiness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6711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IT &amp; IT SERVICES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Rubrik, Harness, Glean, </a:t>
                      </a:r>
                      <a:r>
                        <a:rPr lang="en-US" dirty="0" err="1"/>
                        <a:t>Axtria</a:t>
                      </a:r>
                      <a:r>
                        <a:rPr lang="en-US" dirty="0"/>
                        <a:t>, Fractal Analytics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56736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EDTECH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upGrad</a:t>
                      </a:r>
                      <a:r>
                        <a:rPr lang="en-US" dirty="0"/>
                        <a:t>, FIITJEE, </a:t>
                      </a:r>
                      <a:r>
                        <a:rPr lang="en-US" dirty="0" err="1"/>
                        <a:t>Testbook</a:t>
                      </a:r>
                      <a:r>
                        <a:rPr lang="en-US" dirty="0"/>
                        <a:t>, CENTA, </a:t>
                      </a:r>
                      <a:r>
                        <a:rPr lang="en-US" dirty="0" err="1"/>
                        <a:t>ClassPlus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LeverageEdu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31099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E-COMMERCE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Flipkart, Zomato, </a:t>
                      </a:r>
                      <a:r>
                        <a:rPr lang="en-US" dirty="0" err="1"/>
                        <a:t>Meesho</a:t>
                      </a:r>
                      <a:r>
                        <a:rPr lang="en-US" dirty="0"/>
                        <a:t>, Udaan, Snapdeal, </a:t>
                      </a:r>
                      <a:r>
                        <a:rPr lang="en-US" dirty="0" err="1"/>
                        <a:t>Blinkit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1570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HEALTH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Tata 1mg, </a:t>
                      </a:r>
                      <a:r>
                        <a:rPr lang="en-US" dirty="0" err="1"/>
                        <a:t>HealthKart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PharmEasy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Practo</a:t>
                      </a:r>
                      <a:r>
                        <a:rPr lang="en-US" dirty="0"/>
                        <a:t>, Anthem Biosciences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93404284"/>
                  </a:ext>
                </a:extLst>
              </a:tr>
            </a:tbl>
          </a:graphicData>
        </a:graphic>
      </p:graphicFrame>
      <p:pic>
        <p:nvPicPr>
          <p:cNvPr id="24" name="Picture 23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179C8F15-F50E-3E96-9BB3-708E33B38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776" y="611065"/>
            <a:ext cx="2741204" cy="39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5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E51B11B2-41B8-2C40-05D9-EE2F5AC1F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7;p31">
            <a:extLst>
              <a:ext uri="{FF2B5EF4-FFF2-40B4-BE49-F238E27FC236}">
                <a16:creationId xmlns:a16="http://schemas.microsoft.com/office/drawing/2014/main" id="{44A0F8DD-71B8-F8D6-1BC9-D6D228A72E28}"/>
              </a:ext>
            </a:extLst>
          </p:cNvPr>
          <p:cNvSpPr txBox="1">
            <a:spLocks/>
          </p:cNvSpPr>
          <p:nvPr/>
        </p:nvSpPr>
        <p:spPr>
          <a:xfrm>
            <a:off x="200722" y="697805"/>
            <a:ext cx="7084742" cy="31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Immigrant founders who founded two or more unicorns</a:t>
            </a:r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BFCCA81-E297-5102-2F62-C1D0AA568A8A}"/>
              </a:ext>
            </a:extLst>
          </p:cNvPr>
          <p:cNvSpPr/>
          <p:nvPr/>
        </p:nvSpPr>
        <p:spPr>
          <a:xfrm rot="10800000">
            <a:off x="289171" y="1185702"/>
            <a:ext cx="2312780" cy="3594454"/>
          </a:xfrm>
          <a:prstGeom prst="round2SameRect">
            <a:avLst>
              <a:gd name="adj1" fmla="val 4777"/>
              <a:gd name="adj2" fmla="val 0"/>
            </a:avLst>
          </a:prstGeom>
          <a:solidFill>
            <a:srgbClr val="DD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8BA0E8-187E-AE7F-4B4C-C7D6F8E71FE6}"/>
              </a:ext>
            </a:extLst>
          </p:cNvPr>
          <p:cNvSpPr/>
          <p:nvPr/>
        </p:nvSpPr>
        <p:spPr>
          <a:xfrm>
            <a:off x="377627" y="1463651"/>
            <a:ext cx="802864" cy="78051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11" name="Google Shape;207;p31">
            <a:extLst>
              <a:ext uri="{FF2B5EF4-FFF2-40B4-BE49-F238E27FC236}">
                <a16:creationId xmlns:a16="http://schemas.microsoft.com/office/drawing/2014/main" id="{CAC54F0F-0886-CD43-EF0A-824A569FC6A7}"/>
              </a:ext>
            </a:extLst>
          </p:cNvPr>
          <p:cNvSpPr txBox="1">
            <a:spLocks/>
          </p:cNvSpPr>
          <p:nvPr/>
        </p:nvSpPr>
        <p:spPr>
          <a:xfrm>
            <a:off x="1224343" y="1481125"/>
            <a:ext cx="1362741" cy="78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Elon Musk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P.O.B- South Africa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Unicorns- Tesla, Seace X &amp; the Boring Company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53C18738-9F96-594C-AA13-EBF330C5D0FA}"/>
              </a:ext>
            </a:extLst>
          </p:cNvPr>
          <p:cNvSpPr/>
          <p:nvPr/>
        </p:nvSpPr>
        <p:spPr>
          <a:xfrm rot="10800000">
            <a:off x="0" y="-2"/>
            <a:ext cx="9144000" cy="662505"/>
          </a:xfrm>
          <a:prstGeom prst="round2SameRect">
            <a:avLst>
              <a:gd name="adj1" fmla="val 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584EA15-4B14-1722-BA59-05270CD37322}"/>
              </a:ext>
            </a:extLst>
          </p:cNvPr>
          <p:cNvSpPr/>
          <p:nvPr/>
        </p:nvSpPr>
        <p:spPr>
          <a:xfrm>
            <a:off x="377627" y="2601077"/>
            <a:ext cx="802864" cy="78051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34" name="Google Shape;207;p31">
            <a:extLst>
              <a:ext uri="{FF2B5EF4-FFF2-40B4-BE49-F238E27FC236}">
                <a16:creationId xmlns:a16="http://schemas.microsoft.com/office/drawing/2014/main" id="{68473073-4B0D-D1E5-934B-A84B332CAB8F}"/>
              </a:ext>
            </a:extLst>
          </p:cNvPr>
          <p:cNvSpPr txBox="1">
            <a:spLocks/>
          </p:cNvSpPr>
          <p:nvPr/>
        </p:nvSpPr>
        <p:spPr>
          <a:xfrm>
            <a:off x="1224343" y="2618551"/>
            <a:ext cx="1362741" cy="78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Al Goldstein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P.O.B- Uzbekistan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Unicorns- Avant, Amount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CAB8374-9447-8AD8-36E8-41A07B5E92AF}"/>
              </a:ext>
            </a:extLst>
          </p:cNvPr>
          <p:cNvSpPr/>
          <p:nvPr/>
        </p:nvSpPr>
        <p:spPr>
          <a:xfrm>
            <a:off x="377627" y="3702155"/>
            <a:ext cx="802864" cy="780514"/>
          </a:xfrm>
          <a:prstGeom prst="ellipse">
            <a:avLst/>
          </a:prstGeom>
          <a:blipFill>
            <a:blip r:embed="rId5"/>
            <a:srcRect/>
            <a:stretch>
              <a:fillRect l="-10159" r="-10159"/>
            </a:stretch>
          </a:blip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36" name="Google Shape;207;p31">
            <a:extLst>
              <a:ext uri="{FF2B5EF4-FFF2-40B4-BE49-F238E27FC236}">
                <a16:creationId xmlns:a16="http://schemas.microsoft.com/office/drawing/2014/main" id="{D804FB23-0926-59A2-77E0-51A9282F8854}"/>
              </a:ext>
            </a:extLst>
          </p:cNvPr>
          <p:cNvSpPr txBox="1">
            <a:spLocks/>
          </p:cNvSpPr>
          <p:nvPr/>
        </p:nvSpPr>
        <p:spPr>
          <a:xfrm>
            <a:off x="1224343" y="3719629"/>
            <a:ext cx="1362741" cy="78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Noubar </a:t>
            </a:r>
            <a:r>
              <a:rPr lang="en-US" sz="1100" b="1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Afeyan</a:t>
            </a:r>
            <a:endParaRPr lang="en-US" sz="1100" b="1" dirty="0">
              <a:solidFill>
                <a:schemeClr val="tx1"/>
              </a:solidFill>
              <a:latin typeface="EuropaNuova-Regular" panose="02000000000000000000" pitchFamily="2" charset="0"/>
            </a:endParaRP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P.O.B- Lebanon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Unicorns- Moderna, Indigo Ag</a:t>
            </a: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E7D1350-3E19-84FB-3695-AB8D17FA45AB}"/>
              </a:ext>
            </a:extLst>
          </p:cNvPr>
          <p:cNvSpPr/>
          <p:nvPr/>
        </p:nvSpPr>
        <p:spPr>
          <a:xfrm rot="10800000">
            <a:off x="6542050" y="1185702"/>
            <a:ext cx="2401236" cy="3594454"/>
          </a:xfrm>
          <a:prstGeom prst="round2SameRect">
            <a:avLst>
              <a:gd name="adj1" fmla="val 4777"/>
              <a:gd name="adj2" fmla="val 0"/>
            </a:avLst>
          </a:prstGeom>
          <a:solidFill>
            <a:srgbClr val="DD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ED66BFF-8AC7-0138-5739-816A4BCB3E94}"/>
              </a:ext>
            </a:extLst>
          </p:cNvPr>
          <p:cNvSpPr/>
          <p:nvPr/>
        </p:nvSpPr>
        <p:spPr>
          <a:xfrm>
            <a:off x="6630506" y="1463651"/>
            <a:ext cx="802864" cy="780514"/>
          </a:xfrm>
          <a:prstGeom prst="ellipse">
            <a:avLst/>
          </a:prstGeom>
          <a:blipFill>
            <a:blip r:embed="rId6"/>
            <a:srcRect/>
            <a:stretch>
              <a:fillRect t="-1431" b="-1431"/>
            </a:stretch>
          </a:blip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39" name="Google Shape;207;p31">
            <a:extLst>
              <a:ext uri="{FF2B5EF4-FFF2-40B4-BE49-F238E27FC236}">
                <a16:creationId xmlns:a16="http://schemas.microsoft.com/office/drawing/2014/main" id="{861710D8-54D6-2E09-4529-8A581E113E21}"/>
              </a:ext>
            </a:extLst>
          </p:cNvPr>
          <p:cNvSpPr txBox="1">
            <a:spLocks/>
          </p:cNvSpPr>
          <p:nvPr/>
        </p:nvSpPr>
        <p:spPr>
          <a:xfrm>
            <a:off x="7477222" y="1400223"/>
            <a:ext cx="1466064" cy="78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Ignacio Martinez</a:t>
            </a:r>
          </a:p>
          <a:p>
            <a:pPr marL="0" lvl="0" indent="0"/>
            <a:r>
              <a:rPr lang="it-IT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P.O.B- Spain</a:t>
            </a:r>
          </a:p>
          <a:p>
            <a:pPr marL="0" lvl="0" indent="0"/>
            <a:r>
              <a:rPr lang="it-IT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Unicorns- Indigo Ag, Inari</a:t>
            </a:r>
            <a:endParaRPr lang="en-US" sz="1000" dirty="0">
              <a:solidFill>
                <a:schemeClr val="tx1"/>
              </a:solidFill>
              <a:latin typeface="EuropaNuova-Regular" panose="02000000000000000000" pitchFamily="2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EEDCBD-C6FE-4604-7351-FC34A96F2C0B}"/>
              </a:ext>
            </a:extLst>
          </p:cNvPr>
          <p:cNvSpPr/>
          <p:nvPr/>
        </p:nvSpPr>
        <p:spPr>
          <a:xfrm>
            <a:off x="6630506" y="2601077"/>
            <a:ext cx="802864" cy="780514"/>
          </a:xfrm>
          <a:prstGeom prst="ellipse">
            <a:avLst/>
          </a:prstGeom>
          <a:blipFill>
            <a:blip r:embed="rId7"/>
            <a:srcRect/>
            <a:stretch>
              <a:fillRect t="-14225" b="-14225"/>
            </a:stretch>
          </a:blip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41" name="Google Shape;207;p31">
            <a:extLst>
              <a:ext uri="{FF2B5EF4-FFF2-40B4-BE49-F238E27FC236}">
                <a16:creationId xmlns:a16="http://schemas.microsoft.com/office/drawing/2014/main" id="{6F687E06-8EFD-89E1-60A3-38C068711A2A}"/>
              </a:ext>
            </a:extLst>
          </p:cNvPr>
          <p:cNvSpPr txBox="1">
            <a:spLocks/>
          </p:cNvSpPr>
          <p:nvPr/>
        </p:nvSpPr>
        <p:spPr>
          <a:xfrm>
            <a:off x="7477222" y="2559926"/>
            <a:ext cx="1466064" cy="78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Ion Stoica</a:t>
            </a:r>
          </a:p>
          <a:p>
            <a:pPr marL="0" lvl="0" indent="0"/>
            <a:r>
              <a:rPr lang="it-IT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P.O.B- Romania</a:t>
            </a:r>
          </a:p>
          <a:p>
            <a:pPr marL="0" lvl="0" indent="0"/>
            <a:r>
              <a:rPr lang="it-IT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Unicorns- Databricks, Anyscale</a:t>
            </a:r>
            <a:endParaRPr lang="en-US" sz="1000" dirty="0">
              <a:solidFill>
                <a:schemeClr val="tx1"/>
              </a:solidFill>
              <a:latin typeface="EuropaNuova-Regular" panose="02000000000000000000" pitchFamily="2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3C24368-18BA-79F7-0FF0-85CBB963303B}"/>
              </a:ext>
            </a:extLst>
          </p:cNvPr>
          <p:cNvSpPr/>
          <p:nvPr/>
        </p:nvSpPr>
        <p:spPr>
          <a:xfrm>
            <a:off x="6630506" y="3702155"/>
            <a:ext cx="802864" cy="780514"/>
          </a:xfrm>
          <a:prstGeom prst="ellipse">
            <a:avLst/>
          </a:prstGeom>
          <a:blipFill>
            <a:blip r:embed="rId8"/>
            <a:srcRect/>
            <a:stretch>
              <a:fillRect l="-1395" t="135" r="-28052" b="1"/>
            </a:stretch>
          </a:blip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43" name="Google Shape;207;p31">
            <a:extLst>
              <a:ext uri="{FF2B5EF4-FFF2-40B4-BE49-F238E27FC236}">
                <a16:creationId xmlns:a16="http://schemas.microsoft.com/office/drawing/2014/main" id="{915C4B9C-2D78-68F0-7BC0-B384E1559B6E}"/>
              </a:ext>
            </a:extLst>
          </p:cNvPr>
          <p:cNvSpPr txBox="1">
            <a:spLocks/>
          </p:cNvSpPr>
          <p:nvPr/>
        </p:nvSpPr>
        <p:spPr>
          <a:xfrm>
            <a:off x="7477222" y="3670041"/>
            <a:ext cx="1362741" cy="78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Sebastian Thrun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P.O.B- Germany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Unicorns- Cresta, Udacity</a:t>
            </a:r>
          </a:p>
        </p:txBody>
      </p:sp>
      <p:sp>
        <p:nvSpPr>
          <p:cNvPr id="44" name="Rectangle: Top Corners Rounded 43">
            <a:extLst>
              <a:ext uri="{FF2B5EF4-FFF2-40B4-BE49-F238E27FC236}">
                <a16:creationId xmlns:a16="http://schemas.microsoft.com/office/drawing/2014/main" id="{1B6105A4-4F11-3E91-B35F-52D7765C39B8}"/>
              </a:ext>
            </a:extLst>
          </p:cNvPr>
          <p:cNvSpPr/>
          <p:nvPr/>
        </p:nvSpPr>
        <p:spPr>
          <a:xfrm rot="10800000">
            <a:off x="2807809" y="1185702"/>
            <a:ext cx="3533518" cy="3594454"/>
          </a:xfrm>
          <a:prstGeom prst="round2SameRect">
            <a:avLst>
              <a:gd name="adj1" fmla="val 4777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C41FDA0-3B4D-1DCF-0F7C-144ABA496D11}"/>
              </a:ext>
            </a:extLst>
          </p:cNvPr>
          <p:cNvSpPr/>
          <p:nvPr/>
        </p:nvSpPr>
        <p:spPr>
          <a:xfrm>
            <a:off x="2896265" y="1284226"/>
            <a:ext cx="802864" cy="780514"/>
          </a:xfrm>
          <a:prstGeom prst="ellipse">
            <a:avLst/>
          </a:prstGeom>
          <a:blipFill>
            <a:blip r:embed="rId9"/>
            <a:srcRect/>
            <a:stretch>
              <a:fillRect t="-1431" b="-1431"/>
            </a:stretch>
          </a:blip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46" name="Google Shape;207;p31">
            <a:extLst>
              <a:ext uri="{FF2B5EF4-FFF2-40B4-BE49-F238E27FC236}">
                <a16:creationId xmlns:a16="http://schemas.microsoft.com/office/drawing/2014/main" id="{B32E8FFE-AE5E-9B68-B31C-EF88F3D3C7B6}"/>
              </a:ext>
            </a:extLst>
          </p:cNvPr>
          <p:cNvSpPr txBox="1">
            <a:spLocks/>
          </p:cNvSpPr>
          <p:nvPr/>
        </p:nvSpPr>
        <p:spPr>
          <a:xfrm>
            <a:off x="3742982" y="1301700"/>
            <a:ext cx="1572434" cy="69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200" b="1" dirty="0">
                <a:solidFill>
                  <a:schemeClr val="bg1"/>
                </a:solidFill>
                <a:latin typeface="EuropaNuova-Regular" panose="02000000000000000000" pitchFamily="2" charset="0"/>
              </a:rPr>
              <a:t>Mohit Aron</a:t>
            </a:r>
          </a:p>
          <a:p>
            <a:pPr marL="0" lvl="0" indent="0"/>
            <a:r>
              <a:rPr lang="en-US" sz="1000" dirty="0">
                <a:solidFill>
                  <a:schemeClr val="bg1"/>
                </a:solidFill>
                <a:latin typeface="EuropaNuova-Regular" panose="02000000000000000000" pitchFamily="2" charset="0"/>
              </a:rPr>
              <a:t>P.O.B- India</a:t>
            </a:r>
          </a:p>
          <a:p>
            <a:pPr marL="0" lvl="0" indent="0"/>
            <a:r>
              <a:rPr lang="en-US" sz="1000" dirty="0">
                <a:solidFill>
                  <a:schemeClr val="bg1"/>
                </a:solidFill>
                <a:latin typeface="EuropaNuova-Regular" panose="02000000000000000000" pitchFamily="2" charset="0"/>
              </a:rPr>
              <a:t>Unicorns- Nutanix,</a:t>
            </a:r>
          </a:p>
          <a:p>
            <a:pPr marL="0" lvl="0" indent="0"/>
            <a:r>
              <a:rPr lang="en-US" sz="1000" dirty="0">
                <a:solidFill>
                  <a:schemeClr val="bg1"/>
                </a:solidFill>
                <a:latin typeface="EuropaNuova-Regular" panose="02000000000000000000" pitchFamily="2" charset="0"/>
              </a:rPr>
              <a:t>Cohesity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62F055C-5988-0C99-7F27-27FF6283AE18}"/>
              </a:ext>
            </a:extLst>
          </p:cNvPr>
          <p:cNvSpPr/>
          <p:nvPr/>
        </p:nvSpPr>
        <p:spPr>
          <a:xfrm>
            <a:off x="2896265" y="2163264"/>
            <a:ext cx="802864" cy="780514"/>
          </a:xfrm>
          <a:prstGeom prst="ellipse">
            <a:avLst/>
          </a:prstGeom>
          <a:blipFill>
            <a:blip r:embed="rId10"/>
            <a:srcRect/>
            <a:stretch>
              <a:fillRect l="-6946" r="-6946"/>
            </a:stretch>
          </a:blip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52" name="Google Shape;207;p31">
            <a:extLst>
              <a:ext uri="{FF2B5EF4-FFF2-40B4-BE49-F238E27FC236}">
                <a16:creationId xmlns:a16="http://schemas.microsoft.com/office/drawing/2014/main" id="{AA826F21-F201-7EE5-FB36-DBDFF181E5B0}"/>
              </a:ext>
            </a:extLst>
          </p:cNvPr>
          <p:cNvSpPr txBox="1">
            <a:spLocks/>
          </p:cNvSpPr>
          <p:nvPr/>
        </p:nvSpPr>
        <p:spPr>
          <a:xfrm>
            <a:off x="3742982" y="2180738"/>
            <a:ext cx="1701892" cy="69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200" b="1" dirty="0">
                <a:solidFill>
                  <a:schemeClr val="bg1"/>
                </a:solidFill>
                <a:latin typeface="EuropaNuova-Regular" panose="02000000000000000000" pitchFamily="2" charset="0"/>
              </a:rPr>
              <a:t>Jyoti Bansal</a:t>
            </a:r>
          </a:p>
          <a:p>
            <a:pPr marL="0" lvl="0" indent="0"/>
            <a:r>
              <a:rPr lang="en-US" sz="1000" dirty="0">
                <a:solidFill>
                  <a:schemeClr val="bg1"/>
                </a:solidFill>
                <a:latin typeface="EuropaNuova-Regular" panose="02000000000000000000" pitchFamily="2" charset="0"/>
              </a:rPr>
              <a:t>P.O.B- India</a:t>
            </a:r>
          </a:p>
          <a:p>
            <a:pPr marL="0" lvl="0" indent="0"/>
            <a:r>
              <a:rPr lang="en-US" sz="1000" dirty="0">
                <a:solidFill>
                  <a:schemeClr val="bg1"/>
                </a:solidFill>
                <a:latin typeface="EuropaNuova-Regular" panose="02000000000000000000" pitchFamily="2" charset="0"/>
              </a:rPr>
              <a:t>Unicorns- AppDynamics,</a:t>
            </a:r>
          </a:p>
          <a:p>
            <a:pPr marL="0" lvl="0" indent="0"/>
            <a:r>
              <a:rPr lang="en-US" sz="1000" dirty="0">
                <a:solidFill>
                  <a:schemeClr val="bg1"/>
                </a:solidFill>
                <a:latin typeface="EuropaNuova-Regular" panose="02000000000000000000" pitchFamily="2" charset="0"/>
              </a:rPr>
              <a:t>Harness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4FD2DD2-5484-81CC-34FD-43B7570C8439}"/>
              </a:ext>
            </a:extLst>
          </p:cNvPr>
          <p:cNvSpPr/>
          <p:nvPr/>
        </p:nvSpPr>
        <p:spPr>
          <a:xfrm>
            <a:off x="2896265" y="3042229"/>
            <a:ext cx="802864" cy="780514"/>
          </a:xfrm>
          <a:prstGeom prst="ellipse">
            <a:avLst/>
          </a:prstGeom>
          <a:blipFill>
            <a:blip r:embed="rId11"/>
            <a:srcRect/>
            <a:stretch>
              <a:fillRect l="-15615" r="-15615"/>
            </a:stretch>
          </a:blip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26B785EB-ACA5-8F05-3407-B39E2B334049}"/>
              </a:ext>
            </a:extLst>
          </p:cNvPr>
          <p:cNvSpPr/>
          <p:nvPr/>
        </p:nvSpPr>
        <p:spPr>
          <a:xfrm rot="10800000">
            <a:off x="2805241" y="3873858"/>
            <a:ext cx="3533518" cy="906297"/>
          </a:xfrm>
          <a:prstGeom prst="round2SameRect">
            <a:avLst>
              <a:gd name="adj1" fmla="val 15271"/>
              <a:gd name="adj2" fmla="val 0"/>
            </a:avLst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Google Shape;207;p31">
            <a:extLst>
              <a:ext uri="{FF2B5EF4-FFF2-40B4-BE49-F238E27FC236}">
                <a16:creationId xmlns:a16="http://schemas.microsoft.com/office/drawing/2014/main" id="{A9D8F560-63D0-2D3F-FD37-754E4B60E320}"/>
              </a:ext>
            </a:extLst>
          </p:cNvPr>
          <p:cNvSpPr txBox="1">
            <a:spLocks/>
          </p:cNvSpPr>
          <p:nvPr/>
        </p:nvSpPr>
        <p:spPr>
          <a:xfrm>
            <a:off x="3742982" y="3059703"/>
            <a:ext cx="1572434" cy="69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200" b="1" dirty="0">
                <a:solidFill>
                  <a:schemeClr val="bg1"/>
                </a:solidFill>
                <a:latin typeface="EuropaNuova-Regular" panose="02000000000000000000" pitchFamily="2" charset="0"/>
              </a:rPr>
              <a:t>Ashutosh Garg</a:t>
            </a:r>
          </a:p>
          <a:p>
            <a:pPr marL="0" lvl="0" indent="0"/>
            <a:r>
              <a:rPr lang="en-US" sz="1000" dirty="0">
                <a:solidFill>
                  <a:schemeClr val="bg1"/>
                </a:solidFill>
                <a:latin typeface="EuropaNuova-Regular" panose="02000000000000000000" pitchFamily="2" charset="0"/>
              </a:rPr>
              <a:t>P.O.B- India</a:t>
            </a:r>
          </a:p>
          <a:p>
            <a:pPr marL="0" lvl="0" indent="0"/>
            <a:r>
              <a:rPr lang="en-US" sz="1000" dirty="0">
                <a:solidFill>
                  <a:schemeClr val="bg1"/>
                </a:solidFill>
                <a:latin typeface="EuropaNuova-Regular" panose="02000000000000000000" pitchFamily="2" charset="0"/>
              </a:rPr>
              <a:t>Unicorns- </a:t>
            </a:r>
            <a:r>
              <a:rPr lang="en-US" sz="1000" dirty="0" err="1">
                <a:solidFill>
                  <a:schemeClr val="bg1"/>
                </a:solidFill>
                <a:latin typeface="EuropaNuova-Regular" panose="02000000000000000000" pitchFamily="2" charset="0"/>
              </a:rPr>
              <a:t>Bloomreach</a:t>
            </a:r>
            <a:r>
              <a:rPr lang="en-US" sz="1000" dirty="0">
                <a:solidFill>
                  <a:schemeClr val="bg1"/>
                </a:solidFill>
                <a:latin typeface="EuropaNuova-Regular" panose="02000000000000000000" pitchFamily="2" charset="0"/>
              </a:rPr>
              <a:t>,</a:t>
            </a:r>
          </a:p>
          <a:p>
            <a:pPr marL="0" lvl="0" indent="0"/>
            <a:r>
              <a:rPr lang="en-US" sz="1000" dirty="0">
                <a:solidFill>
                  <a:schemeClr val="bg1"/>
                </a:solidFill>
                <a:latin typeface="EuropaNuova-Regular" panose="02000000000000000000" pitchFamily="2" charset="0"/>
              </a:rPr>
              <a:t>Eightfold.ai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F625141-A27C-6650-9C35-0591487604DD}"/>
              </a:ext>
            </a:extLst>
          </p:cNvPr>
          <p:cNvSpPr/>
          <p:nvPr/>
        </p:nvSpPr>
        <p:spPr>
          <a:xfrm>
            <a:off x="2896265" y="3922857"/>
            <a:ext cx="802864" cy="780514"/>
          </a:xfrm>
          <a:prstGeom prst="ellipse">
            <a:avLst/>
          </a:prstGeom>
          <a:blipFill>
            <a:blip r:embed="rId12"/>
            <a:srcRect/>
            <a:stretch>
              <a:fillRect t="-1431" b="-1431"/>
            </a:stretch>
          </a:blip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56" name="Google Shape;207;p31">
            <a:extLst>
              <a:ext uri="{FF2B5EF4-FFF2-40B4-BE49-F238E27FC236}">
                <a16:creationId xmlns:a16="http://schemas.microsoft.com/office/drawing/2014/main" id="{09313663-777C-1782-6368-C9E2E1612C47}"/>
              </a:ext>
            </a:extLst>
          </p:cNvPr>
          <p:cNvSpPr txBox="1">
            <a:spLocks/>
          </p:cNvSpPr>
          <p:nvPr/>
        </p:nvSpPr>
        <p:spPr>
          <a:xfrm>
            <a:off x="3742981" y="3940331"/>
            <a:ext cx="2538873" cy="69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Ajeet Singh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P.O.B- India</a:t>
            </a:r>
          </a:p>
          <a:p>
            <a:pPr marL="0" lvl="0" indent="0"/>
            <a:r>
              <a:rPr lang="en-US" sz="1000" dirty="0">
                <a:solidFill>
                  <a:schemeClr val="tx1"/>
                </a:solidFill>
                <a:latin typeface="EuropaNuova-Regular" panose="02000000000000000000" pitchFamily="2" charset="0"/>
              </a:rPr>
              <a:t>Unicorns- Nutanix, ThoughtSpot</a:t>
            </a:r>
          </a:p>
        </p:txBody>
      </p:sp>
      <p:sp>
        <p:nvSpPr>
          <p:cNvPr id="58" name="Google Shape;207;p31">
            <a:extLst>
              <a:ext uri="{FF2B5EF4-FFF2-40B4-BE49-F238E27FC236}">
                <a16:creationId xmlns:a16="http://schemas.microsoft.com/office/drawing/2014/main" id="{803A5E03-65A9-9BED-B698-129D76BABBE3}"/>
              </a:ext>
            </a:extLst>
          </p:cNvPr>
          <p:cNvSpPr txBox="1">
            <a:spLocks/>
          </p:cNvSpPr>
          <p:nvPr/>
        </p:nvSpPr>
        <p:spPr>
          <a:xfrm rot="16200000">
            <a:off x="4812806" y="2103557"/>
            <a:ext cx="2209532" cy="80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EuropaNuova-ExtraBold" panose="02000000000000000000" pitchFamily="2" charset="0"/>
              </a:rPr>
              <a:t>IIT DELHI</a:t>
            </a:r>
          </a:p>
        </p:txBody>
      </p:sp>
      <p:sp>
        <p:nvSpPr>
          <p:cNvPr id="59" name="Google Shape;207;p31">
            <a:extLst>
              <a:ext uri="{FF2B5EF4-FFF2-40B4-BE49-F238E27FC236}">
                <a16:creationId xmlns:a16="http://schemas.microsoft.com/office/drawing/2014/main" id="{999CD35A-93EB-E65F-D9F8-1309626E0B51}"/>
              </a:ext>
            </a:extLst>
          </p:cNvPr>
          <p:cNvSpPr txBox="1">
            <a:spLocks/>
          </p:cNvSpPr>
          <p:nvPr/>
        </p:nvSpPr>
        <p:spPr>
          <a:xfrm>
            <a:off x="200722" y="4881790"/>
            <a:ext cx="1816223" cy="193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800" dirty="0">
                <a:solidFill>
                  <a:schemeClr val="tx1"/>
                </a:solidFill>
                <a:latin typeface="EuropaNuova-Regular" panose="02000000000000000000" pitchFamily="2" charset="0"/>
              </a:rPr>
              <a:t>*P.O.B- Place of Birth</a:t>
            </a:r>
          </a:p>
        </p:txBody>
      </p:sp>
      <p:sp>
        <p:nvSpPr>
          <p:cNvPr id="60" name="Google Shape;207;p31">
            <a:extLst>
              <a:ext uri="{FF2B5EF4-FFF2-40B4-BE49-F238E27FC236}">
                <a16:creationId xmlns:a16="http://schemas.microsoft.com/office/drawing/2014/main" id="{A8FD840A-7A2D-4E93-A233-107805AF3306}"/>
              </a:ext>
            </a:extLst>
          </p:cNvPr>
          <p:cNvSpPr txBox="1">
            <a:spLocks/>
          </p:cNvSpPr>
          <p:nvPr/>
        </p:nvSpPr>
        <p:spPr>
          <a:xfrm>
            <a:off x="5701992" y="4881790"/>
            <a:ext cx="3241286" cy="15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/>
            <a:r>
              <a:rPr lang="en-US" sz="800" dirty="0">
                <a:solidFill>
                  <a:schemeClr val="tx1"/>
                </a:solidFill>
                <a:latin typeface="EuropaNuova-Regular" panose="02000000000000000000" pitchFamily="2" charset="0"/>
              </a:rPr>
              <a:t>Source: BusinessToday.in &amp; National Foundation for American Policy (NFAP) report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6238C79-AEAF-F8F1-2EE8-3F3B5B2FD5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9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F62FBF06-AF1D-ED32-7656-001515675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CFEAFF3B-81F4-52F4-0772-B6B4EFBFBE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9EAD3">
                <a:tint val="45000"/>
                <a:satMod val="400000"/>
              </a:srgbClr>
            </a:duotone>
            <a:alphaModFix amt="70000"/>
          </a:blip>
          <a:srcRect b="60922"/>
          <a:stretch>
            <a:fillRect/>
          </a:stretch>
        </p:blipFill>
        <p:spPr>
          <a:xfrm>
            <a:off x="312234" y="2065532"/>
            <a:ext cx="9144000" cy="506218"/>
          </a:xfrm>
          <a:prstGeom prst="rect">
            <a:avLst/>
          </a:prstGeom>
        </p:spPr>
      </p:pic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E7744AC-0476-1F68-FE9C-BE850942C711}"/>
              </a:ext>
            </a:extLst>
          </p:cNvPr>
          <p:cNvSpPr/>
          <p:nvPr/>
        </p:nvSpPr>
        <p:spPr>
          <a:xfrm rot="10800000">
            <a:off x="11822" y="-1"/>
            <a:ext cx="9132178" cy="662505"/>
          </a:xfrm>
          <a:prstGeom prst="round2SameRect">
            <a:avLst>
              <a:gd name="adj1" fmla="val 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Google Shape;207;p31">
            <a:extLst>
              <a:ext uri="{FF2B5EF4-FFF2-40B4-BE49-F238E27FC236}">
                <a16:creationId xmlns:a16="http://schemas.microsoft.com/office/drawing/2014/main" id="{E323D959-4E36-07DC-4008-CE9F97655C53}"/>
              </a:ext>
            </a:extLst>
          </p:cNvPr>
          <p:cNvSpPr txBox="1">
            <a:spLocks/>
          </p:cNvSpPr>
          <p:nvPr/>
        </p:nvSpPr>
        <p:spPr>
          <a:xfrm>
            <a:off x="223024" y="1377235"/>
            <a:ext cx="3717073" cy="49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Strengthening the nation decade after decade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1589EC-E613-479B-D8F6-61C04B9C8FD4}"/>
              </a:ext>
            </a:extLst>
          </p:cNvPr>
          <p:cNvSpPr/>
          <p:nvPr/>
        </p:nvSpPr>
        <p:spPr>
          <a:xfrm>
            <a:off x="4785946" y="0"/>
            <a:ext cx="4380356" cy="5143500"/>
          </a:xfrm>
          <a:prstGeom prst="rect">
            <a:avLst/>
          </a:prstGeom>
          <a:blipFill dpi="0" rotWithShape="1">
            <a:blip r:embed="rId4"/>
            <a:srcRect/>
            <a:stretch>
              <a:fillRect l="-432" t="-10114" r="432" b="-1763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N" dirty="0"/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BE214D12-7839-7E48-FDBC-ED4817F00759}"/>
              </a:ext>
            </a:extLst>
          </p:cNvPr>
          <p:cNvSpPr/>
          <p:nvPr/>
        </p:nvSpPr>
        <p:spPr>
          <a:xfrm rot="10800000">
            <a:off x="289171" y="2653455"/>
            <a:ext cx="8565658" cy="2178737"/>
          </a:xfrm>
          <a:prstGeom prst="round2SameRect">
            <a:avLst>
              <a:gd name="adj1" fmla="val 4777"/>
              <a:gd name="adj2" fmla="val 0"/>
            </a:avLst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87119E-50B5-FC80-5A77-9F57CC8146AC}"/>
              </a:ext>
            </a:extLst>
          </p:cNvPr>
          <p:cNvGrpSpPr/>
          <p:nvPr/>
        </p:nvGrpSpPr>
        <p:grpSpPr>
          <a:xfrm>
            <a:off x="289171" y="2653455"/>
            <a:ext cx="8565658" cy="2178738"/>
            <a:chOff x="0" y="2098726"/>
            <a:chExt cx="9144000" cy="23258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14F9F8-5C15-FB46-5686-711DCE2AD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rcRect b="20454"/>
            <a:stretch>
              <a:fillRect/>
            </a:stretch>
          </p:blipFill>
          <p:spPr>
            <a:xfrm>
              <a:off x="0" y="3394128"/>
              <a:ext cx="9144000" cy="103044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718312-66D3-2CEF-2314-B70693DF6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2098726"/>
              <a:ext cx="9144000" cy="12954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9BB86B-CF9F-2378-25AE-40A1E2668B4A}"/>
              </a:ext>
            </a:extLst>
          </p:cNvPr>
          <p:cNvGrpSpPr/>
          <p:nvPr/>
        </p:nvGrpSpPr>
        <p:grpSpPr>
          <a:xfrm>
            <a:off x="503383" y="2981091"/>
            <a:ext cx="8097924" cy="1531434"/>
            <a:chOff x="503383" y="2862147"/>
            <a:chExt cx="8097924" cy="153143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48F68A8-1431-1DC7-01FC-E50FEFE76C25}"/>
                </a:ext>
              </a:extLst>
            </p:cNvPr>
            <p:cNvCxnSpPr>
              <a:cxnSpLocks/>
            </p:cNvCxnSpPr>
            <p:nvPr/>
          </p:nvCxnSpPr>
          <p:spPr>
            <a:xfrm>
              <a:off x="6867336" y="3024082"/>
              <a:ext cx="0" cy="12253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1289DAA-C260-3343-4C2D-ED5C33A4EEBF}"/>
                </a:ext>
              </a:extLst>
            </p:cNvPr>
            <p:cNvGrpSpPr/>
            <p:nvPr/>
          </p:nvGrpSpPr>
          <p:grpSpPr>
            <a:xfrm>
              <a:off x="503383" y="2862147"/>
              <a:ext cx="1310549" cy="1531434"/>
              <a:chOff x="503383" y="2862147"/>
              <a:chExt cx="1310549" cy="1531434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1131630-EB96-5D8E-EA3E-9D48BBBF3719}"/>
                  </a:ext>
                </a:extLst>
              </p:cNvPr>
              <p:cNvSpPr/>
              <p:nvPr/>
            </p:nvSpPr>
            <p:spPr>
              <a:xfrm>
                <a:off x="503383" y="2862147"/>
                <a:ext cx="1310549" cy="1531434"/>
              </a:xfrm>
              <a:prstGeom prst="roundRect">
                <a:avLst/>
              </a:prstGeom>
              <a:ln>
                <a:solidFill>
                  <a:srgbClr val="669C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Google Shape;207;p31">
                <a:extLst>
                  <a:ext uri="{FF2B5EF4-FFF2-40B4-BE49-F238E27FC236}">
                    <a16:creationId xmlns:a16="http://schemas.microsoft.com/office/drawing/2014/main" id="{DC462740-8A75-C132-3BBC-FDC11F9A3E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693" y="3190664"/>
                <a:ext cx="1248938" cy="863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ssistant"/>
                  <a:buNone/>
                  <a:defRPr sz="16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9pPr>
              </a:lstStyle>
              <a:p>
                <a:pPr marL="0" lvl="0" indent="0" algn="ctr"/>
                <a:r>
                  <a:rPr lang="en-US" sz="1100" b="1" dirty="0">
                    <a:solidFill>
                      <a:schemeClr val="bg2"/>
                    </a:solidFill>
                    <a:latin typeface="EuropaNuova-Regular" panose="02000000000000000000" pitchFamily="2" charset="0"/>
                  </a:rPr>
                  <a:t>650+ Alumni </a:t>
                </a:r>
                <a:r>
                  <a:rPr lang="en-US" sz="1100" dirty="0">
                    <a:solidFill>
                      <a:schemeClr val="tx1"/>
                    </a:solidFill>
                    <a:latin typeface="EuropaNuova-Regular" panose="02000000000000000000" pitchFamily="2" charset="0"/>
                  </a:rPr>
                  <a:t>currently serving across India’s public institutions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4FEB0EE-448B-F012-14E9-E91DE423992B}"/>
                </a:ext>
              </a:extLst>
            </p:cNvPr>
            <p:cNvGrpSpPr/>
            <p:nvPr/>
          </p:nvGrpSpPr>
          <p:grpSpPr>
            <a:xfrm>
              <a:off x="2134434" y="2862147"/>
              <a:ext cx="1310549" cy="1531434"/>
              <a:chOff x="1915296" y="2862147"/>
              <a:chExt cx="1310549" cy="153143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901CE68-B388-3FF8-E8CB-67B0B19844CF}"/>
                  </a:ext>
                </a:extLst>
              </p:cNvPr>
              <p:cNvSpPr/>
              <p:nvPr/>
            </p:nvSpPr>
            <p:spPr>
              <a:xfrm>
                <a:off x="1915296" y="2862147"/>
                <a:ext cx="1310549" cy="1531434"/>
              </a:xfrm>
              <a:prstGeom prst="roundRect">
                <a:avLst/>
              </a:prstGeom>
              <a:ln>
                <a:solidFill>
                  <a:srgbClr val="669C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9" name="Google Shape;207;p31">
                <a:extLst>
                  <a:ext uri="{FF2B5EF4-FFF2-40B4-BE49-F238E27FC236}">
                    <a16:creationId xmlns:a16="http://schemas.microsoft.com/office/drawing/2014/main" id="{83A3D028-B54C-C774-2207-F67E6E9887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4606" y="3129890"/>
                <a:ext cx="1248938" cy="10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ssistant"/>
                  <a:buNone/>
                  <a:defRPr sz="16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9pPr>
              </a:lstStyle>
              <a:p>
                <a:pPr marL="0" lvl="0" indent="0" algn="ctr"/>
                <a:r>
                  <a:rPr lang="en-US" sz="1100" b="1" dirty="0">
                    <a:solidFill>
                      <a:schemeClr val="bg2"/>
                    </a:solidFill>
                    <a:latin typeface="EuropaNuova-Regular" panose="02000000000000000000" pitchFamily="2" charset="0"/>
                  </a:rPr>
                  <a:t>250+ Leaders</a:t>
                </a:r>
              </a:p>
              <a:p>
                <a:pPr marL="0" lvl="0" indent="0" algn="ctr"/>
                <a:r>
                  <a:rPr lang="en-US" sz="1100" b="1" dirty="0">
                    <a:solidFill>
                      <a:schemeClr val="bg2"/>
                    </a:solidFill>
                    <a:latin typeface="EuropaNuova-Regular" panose="02000000000000000000" pitchFamily="2" charset="0"/>
                  </a:rPr>
                  <a:t> </a:t>
                </a:r>
                <a:r>
                  <a:rPr lang="en-US" sz="1100" dirty="0">
                    <a:solidFill>
                      <a:schemeClr val="tx1"/>
                    </a:solidFill>
                    <a:latin typeface="EuropaNuova-Regular" panose="02000000000000000000" pitchFamily="2" charset="0"/>
                  </a:rPr>
                  <a:t>in India’s PSU’s regulators, scientific institutions &amp; missions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7A92BD1-D643-B061-6B1A-49981DDE0251}"/>
                </a:ext>
              </a:extLst>
            </p:cNvPr>
            <p:cNvGrpSpPr/>
            <p:nvPr/>
          </p:nvGrpSpPr>
          <p:grpSpPr>
            <a:xfrm>
              <a:off x="3765485" y="2862147"/>
              <a:ext cx="1310549" cy="1531434"/>
              <a:chOff x="3327209" y="2862147"/>
              <a:chExt cx="1310549" cy="1531434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3CF28E17-DE3A-A76A-FDEE-1F2D55D951B4}"/>
                  </a:ext>
                </a:extLst>
              </p:cNvPr>
              <p:cNvSpPr/>
              <p:nvPr/>
            </p:nvSpPr>
            <p:spPr>
              <a:xfrm>
                <a:off x="3327209" y="2862147"/>
                <a:ext cx="1310549" cy="1531434"/>
              </a:xfrm>
              <a:prstGeom prst="roundRect">
                <a:avLst/>
              </a:prstGeom>
              <a:ln>
                <a:solidFill>
                  <a:srgbClr val="669C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1" name="Google Shape;207;p31">
                <a:extLst>
                  <a:ext uri="{FF2B5EF4-FFF2-40B4-BE49-F238E27FC236}">
                    <a16:creationId xmlns:a16="http://schemas.microsoft.com/office/drawing/2014/main" id="{874A4E70-C8FA-11D8-FC79-D1FC221E90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519" y="3222332"/>
                <a:ext cx="1248938" cy="863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ssistant"/>
                  <a:buNone/>
                  <a:defRPr sz="16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9pPr>
              </a:lstStyle>
              <a:p>
                <a:pPr marL="0" lvl="0" indent="0" algn="ctr"/>
                <a:r>
                  <a:rPr lang="en-US" sz="1100" dirty="0">
                    <a:solidFill>
                      <a:schemeClr val="tx1"/>
                    </a:solidFill>
                    <a:latin typeface="EuropaNuova-Regular" panose="02000000000000000000" pitchFamily="2" charset="0"/>
                  </a:rPr>
                  <a:t>Over </a:t>
                </a:r>
              </a:p>
              <a:p>
                <a:pPr marL="0" lvl="0" indent="0" algn="ctr"/>
                <a:r>
                  <a:rPr lang="en-US" sz="1100" b="1" dirty="0">
                    <a:solidFill>
                      <a:schemeClr val="bg2"/>
                    </a:solidFill>
                    <a:latin typeface="EuropaNuova-Regular" panose="02000000000000000000" pitchFamily="2" charset="0"/>
                  </a:rPr>
                  <a:t>300 alumni</a:t>
                </a:r>
                <a:r>
                  <a:rPr lang="en-US" sz="1100" dirty="0">
                    <a:solidFill>
                      <a:schemeClr val="tx1"/>
                    </a:solidFill>
                    <a:latin typeface="EuropaNuova-Regular" panose="02000000000000000000" pitchFamily="2" charset="0"/>
                  </a:rPr>
                  <a:t> serving as faculty in other IIT’s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FD72A11-0372-A539-20D8-3C0F031F5834}"/>
                </a:ext>
              </a:extLst>
            </p:cNvPr>
            <p:cNvGrpSpPr/>
            <p:nvPr/>
          </p:nvGrpSpPr>
          <p:grpSpPr>
            <a:xfrm>
              <a:off x="5396536" y="2862147"/>
              <a:ext cx="1310549" cy="1531434"/>
              <a:chOff x="4739122" y="2862147"/>
              <a:chExt cx="1310549" cy="153143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05592C4A-2D33-6356-2A71-EDB3E8BE9B2C}"/>
                  </a:ext>
                </a:extLst>
              </p:cNvPr>
              <p:cNvSpPr/>
              <p:nvPr/>
            </p:nvSpPr>
            <p:spPr>
              <a:xfrm>
                <a:off x="4739122" y="2862147"/>
                <a:ext cx="1310549" cy="1531434"/>
              </a:xfrm>
              <a:prstGeom prst="roundRect">
                <a:avLst/>
              </a:prstGeom>
              <a:ln>
                <a:solidFill>
                  <a:srgbClr val="669C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3" name="Google Shape;207;p31">
                <a:extLst>
                  <a:ext uri="{FF2B5EF4-FFF2-40B4-BE49-F238E27FC236}">
                    <a16:creationId xmlns:a16="http://schemas.microsoft.com/office/drawing/2014/main" id="{85CA00DA-2043-C883-B084-3053DAE846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70998" y="3062871"/>
                <a:ext cx="1248938" cy="11478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ssistant"/>
                  <a:buNone/>
                  <a:defRPr sz="16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9pPr>
              </a:lstStyle>
              <a:p>
                <a:pPr marL="0" lvl="0" indent="0" algn="ctr"/>
                <a:r>
                  <a:rPr lang="en-US" sz="1100" dirty="0">
                    <a:solidFill>
                      <a:schemeClr val="tx1"/>
                    </a:solidFill>
                    <a:latin typeface="EuropaNuova-Regular" panose="02000000000000000000" pitchFamily="2" charset="0"/>
                  </a:rPr>
                  <a:t>Naval Construction Wing has trained over </a:t>
                </a:r>
                <a:r>
                  <a:rPr lang="en-US" sz="1100" b="1" dirty="0">
                    <a:solidFill>
                      <a:schemeClr val="bg2"/>
                    </a:solidFill>
                    <a:latin typeface="EuropaNuova-Regular" panose="02000000000000000000" pitchFamily="2" charset="0"/>
                  </a:rPr>
                  <a:t>700+ Officers </a:t>
                </a:r>
                <a:r>
                  <a:rPr lang="en-US" sz="1100" dirty="0">
                    <a:solidFill>
                      <a:schemeClr val="tx1"/>
                    </a:solidFill>
                    <a:latin typeface="EuropaNuova-Regular" panose="02000000000000000000" pitchFamily="2" charset="0"/>
                  </a:rPr>
                  <a:t>for the Indian Navy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E7934EA-1412-7A95-5799-C36FAEC06289}"/>
                </a:ext>
              </a:extLst>
            </p:cNvPr>
            <p:cNvGrpSpPr/>
            <p:nvPr/>
          </p:nvGrpSpPr>
          <p:grpSpPr>
            <a:xfrm>
              <a:off x="7027583" y="2862147"/>
              <a:ext cx="1573724" cy="1531434"/>
              <a:chOff x="6151035" y="2862147"/>
              <a:chExt cx="1573724" cy="1531434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6CDD35B8-F94F-5A61-63C5-C6F888692935}"/>
                  </a:ext>
                </a:extLst>
              </p:cNvPr>
              <p:cNvSpPr/>
              <p:nvPr/>
            </p:nvSpPr>
            <p:spPr>
              <a:xfrm>
                <a:off x="6151035" y="2862147"/>
                <a:ext cx="1571585" cy="1531434"/>
              </a:xfrm>
              <a:prstGeom prst="roundRect">
                <a:avLst/>
              </a:prstGeom>
              <a:ln>
                <a:solidFill>
                  <a:srgbClr val="669C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5" name="Google Shape;207;p31">
                <a:extLst>
                  <a:ext uri="{FF2B5EF4-FFF2-40B4-BE49-F238E27FC236}">
                    <a16:creationId xmlns:a16="http://schemas.microsoft.com/office/drawing/2014/main" id="{23B65B45-BF2B-043B-5CDE-7B7E203F64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53175" y="3040569"/>
                <a:ext cx="1571584" cy="12134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ssistant"/>
                  <a:buNone/>
                  <a:defRPr sz="16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ssistant"/>
                  <a:buNone/>
                  <a:defRPr sz="1800" b="0" i="0" u="none" strike="noStrike" cap="none">
                    <a:solidFill>
                      <a:schemeClr val="dk1"/>
                    </a:solidFill>
                    <a:latin typeface="Assistant"/>
                    <a:ea typeface="Assistant"/>
                    <a:cs typeface="Assistant"/>
                    <a:sym typeface="Assistant"/>
                  </a:defRPr>
                </a:lvl9pPr>
              </a:lstStyle>
              <a:p>
                <a:pPr marL="0" lvl="0" indent="0" algn="ctr"/>
                <a:r>
                  <a:rPr lang="en-US" sz="1100" dirty="0">
                    <a:solidFill>
                      <a:schemeClr val="tx1"/>
                    </a:solidFill>
                    <a:latin typeface="EuropaNuova-Regular" panose="02000000000000000000" pitchFamily="2" charset="0"/>
                  </a:rPr>
                  <a:t>Alumni led NGO’s &amp; philanthropic efforts have impacted more than </a:t>
                </a:r>
                <a:r>
                  <a:rPr lang="en-US" sz="1100" b="1" dirty="0">
                    <a:solidFill>
                      <a:schemeClr val="bg2"/>
                    </a:solidFill>
                    <a:latin typeface="EuropaNuova-Regular" panose="02000000000000000000" pitchFamily="2" charset="0"/>
                  </a:rPr>
                  <a:t>5 millions </a:t>
                </a:r>
                <a:r>
                  <a:rPr lang="en-US" sz="1100" dirty="0">
                    <a:solidFill>
                      <a:schemeClr val="tx1"/>
                    </a:solidFill>
                    <a:latin typeface="EuropaNuova-Regular" panose="02000000000000000000" pitchFamily="2" charset="0"/>
                  </a:rPr>
                  <a:t>lives across education, livelihoods, health, and development</a:t>
                </a: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D479B2F-A851-F25B-98EC-245294EB31C3}"/>
                </a:ext>
              </a:extLst>
            </p:cNvPr>
            <p:cNvCxnSpPr>
              <a:cxnSpLocks/>
            </p:cNvCxnSpPr>
            <p:nvPr/>
          </p:nvCxnSpPr>
          <p:spPr>
            <a:xfrm>
              <a:off x="5236285" y="3024082"/>
              <a:ext cx="0" cy="12253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FF954C1-A3E2-F29A-C927-DCCEAE85FF1F}"/>
                </a:ext>
              </a:extLst>
            </p:cNvPr>
            <p:cNvCxnSpPr>
              <a:cxnSpLocks/>
            </p:cNvCxnSpPr>
            <p:nvPr/>
          </p:nvCxnSpPr>
          <p:spPr>
            <a:xfrm>
              <a:off x="3605234" y="3024082"/>
              <a:ext cx="0" cy="12253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FC336D3-E46C-8EC0-4A20-F1F071244250}"/>
                </a:ext>
              </a:extLst>
            </p:cNvPr>
            <p:cNvCxnSpPr>
              <a:cxnSpLocks/>
            </p:cNvCxnSpPr>
            <p:nvPr/>
          </p:nvCxnSpPr>
          <p:spPr>
            <a:xfrm>
              <a:off x="1974183" y="3024082"/>
              <a:ext cx="0" cy="12253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DB778D3-982A-3077-4D6A-A01C43BFE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F0B79A1-A698-9FA9-CCD1-EB3E0A08BF1B}"/>
              </a:ext>
            </a:extLst>
          </p:cNvPr>
          <p:cNvSpPr txBox="1"/>
          <p:nvPr/>
        </p:nvSpPr>
        <p:spPr>
          <a:xfrm>
            <a:off x="2081560" y="4917671"/>
            <a:ext cx="2733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IIT Delhi, </a:t>
            </a:r>
            <a:r>
              <a:rPr lang="en-US" sz="800" dirty="0" err="1"/>
              <a:t>Traxcn</a:t>
            </a:r>
            <a:r>
              <a:rPr lang="en-US" sz="800" dirty="0"/>
              <a:t>, LiveAlumni.com, </a:t>
            </a:r>
            <a:r>
              <a:rPr lang="en-US" sz="800" dirty="0" err="1"/>
              <a:t>Vidhwaan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3248881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21B1AF25-EC5E-1688-4DEC-D1220836E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7;p31">
            <a:extLst>
              <a:ext uri="{FF2B5EF4-FFF2-40B4-BE49-F238E27FC236}">
                <a16:creationId xmlns:a16="http://schemas.microsoft.com/office/drawing/2014/main" id="{C02758CC-3EEB-3D9F-E2DA-C26DDD9F3AF0}"/>
              </a:ext>
            </a:extLst>
          </p:cNvPr>
          <p:cNvSpPr txBox="1">
            <a:spLocks/>
          </p:cNvSpPr>
          <p:nvPr/>
        </p:nvSpPr>
        <p:spPr>
          <a:xfrm>
            <a:off x="326689" y="815129"/>
            <a:ext cx="8431878" cy="33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uropaNuova-ExtraBold" panose="02000000000000000000" pitchFamily="2" charset="0"/>
              </a:rPr>
              <a:t>Alumni with Remarkable Achievements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C5476A-4385-068C-0F41-ECCBDFBD8CA1}"/>
              </a:ext>
            </a:extLst>
          </p:cNvPr>
          <p:cNvSpPr/>
          <p:nvPr/>
        </p:nvSpPr>
        <p:spPr>
          <a:xfrm>
            <a:off x="385433" y="1267412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3"/>
            <a:srcRect/>
            <a:stretch>
              <a:fillRect t="-6762" b="-3037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18B0CD-0F2A-8EBA-8119-A41AE28F2D23}"/>
              </a:ext>
            </a:extLst>
          </p:cNvPr>
          <p:cNvSpPr/>
          <p:nvPr/>
        </p:nvSpPr>
        <p:spPr>
          <a:xfrm>
            <a:off x="385432" y="2725257"/>
            <a:ext cx="1486830" cy="356230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22" name="Google Shape;207;p31">
            <a:extLst>
              <a:ext uri="{FF2B5EF4-FFF2-40B4-BE49-F238E27FC236}">
                <a16:creationId xmlns:a16="http://schemas.microsoft.com/office/drawing/2014/main" id="{F5784114-18AF-AC61-AC1A-6DD8F4110928}"/>
              </a:ext>
            </a:extLst>
          </p:cNvPr>
          <p:cNvSpPr txBox="1">
            <a:spLocks/>
          </p:cNvSpPr>
          <p:nvPr/>
        </p:nvSpPr>
        <p:spPr>
          <a:xfrm>
            <a:off x="385432" y="2762607"/>
            <a:ext cx="1486830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Deepinder Goyal </a:t>
            </a:r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(Founder - Eternal)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D55E0-2D1A-DB25-E9A8-C465CDC9A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99" y="108801"/>
            <a:ext cx="2138990" cy="43202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609A37-454F-EF31-A774-D903B40B7D1D}"/>
              </a:ext>
            </a:extLst>
          </p:cNvPr>
          <p:cNvSpPr/>
          <p:nvPr/>
        </p:nvSpPr>
        <p:spPr>
          <a:xfrm>
            <a:off x="385433" y="3220624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5"/>
            <a:srcRect/>
            <a:stretch>
              <a:fillRect l="-66950" r="-81309" b="-4235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3491AD-D38D-D9EB-81CD-64863F779ACC}"/>
              </a:ext>
            </a:extLst>
          </p:cNvPr>
          <p:cNvSpPr/>
          <p:nvPr/>
        </p:nvSpPr>
        <p:spPr>
          <a:xfrm>
            <a:off x="385432" y="4678469"/>
            <a:ext cx="1486830" cy="356230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F66EA7FD-34E2-3BCF-239F-CC10559837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5000"/>
          </a:blip>
          <a:stretch>
            <a:fillRect/>
          </a:stretch>
        </p:blipFill>
        <p:spPr>
          <a:xfrm flipH="1">
            <a:off x="5754028" y="-1871"/>
            <a:ext cx="3389971" cy="40410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5731817-F39D-24D0-C81A-819FFF0377A3}"/>
              </a:ext>
            </a:extLst>
          </p:cNvPr>
          <p:cNvSpPr/>
          <p:nvPr/>
        </p:nvSpPr>
        <p:spPr>
          <a:xfrm>
            <a:off x="2103456" y="1267412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7"/>
            <a:srcRect/>
            <a:stretch>
              <a:fillRect l="-75696" t="-1" r="-25188" b="-536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F4D9FC-ADD1-1C09-1983-FB5C9AC11437}"/>
              </a:ext>
            </a:extLst>
          </p:cNvPr>
          <p:cNvSpPr/>
          <p:nvPr/>
        </p:nvSpPr>
        <p:spPr>
          <a:xfrm>
            <a:off x="2103455" y="2725257"/>
            <a:ext cx="1486830" cy="356230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3878175-E463-7941-CCB0-3D21B2E51B59}"/>
              </a:ext>
            </a:extLst>
          </p:cNvPr>
          <p:cNvSpPr/>
          <p:nvPr/>
        </p:nvSpPr>
        <p:spPr>
          <a:xfrm>
            <a:off x="2103456" y="3220624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8"/>
            <a:srcRect/>
            <a:stretch>
              <a:fillRect l="-79533" r="-81561" b="-7745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23800E2-C26C-6FA9-1973-D07A3256DDA8}"/>
              </a:ext>
            </a:extLst>
          </p:cNvPr>
          <p:cNvSpPr/>
          <p:nvPr/>
        </p:nvSpPr>
        <p:spPr>
          <a:xfrm>
            <a:off x="2103455" y="4678469"/>
            <a:ext cx="1486830" cy="356230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B5535AF-84FC-99D0-A494-03D6B718E5ED}"/>
              </a:ext>
            </a:extLst>
          </p:cNvPr>
          <p:cNvSpPr/>
          <p:nvPr/>
        </p:nvSpPr>
        <p:spPr>
          <a:xfrm>
            <a:off x="3828585" y="1267412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9"/>
            <a:srcRect/>
            <a:stretch>
              <a:fillRect l="-59794" r="-55842" b="-4661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7241123-C3E6-8848-18F2-C20666F27295}"/>
              </a:ext>
            </a:extLst>
          </p:cNvPr>
          <p:cNvSpPr/>
          <p:nvPr/>
        </p:nvSpPr>
        <p:spPr>
          <a:xfrm>
            <a:off x="3828584" y="2725257"/>
            <a:ext cx="1486830" cy="356230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60" name="Google Shape;207;p31">
            <a:extLst>
              <a:ext uri="{FF2B5EF4-FFF2-40B4-BE49-F238E27FC236}">
                <a16:creationId xmlns:a16="http://schemas.microsoft.com/office/drawing/2014/main" id="{BABED833-1CAB-AF10-1012-33D6559B7A44}"/>
              </a:ext>
            </a:extLst>
          </p:cNvPr>
          <p:cNvSpPr txBox="1">
            <a:spLocks/>
          </p:cNvSpPr>
          <p:nvPr/>
        </p:nvSpPr>
        <p:spPr>
          <a:xfrm>
            <a:off x="3828584" y="2777847"/>
            <a:ext cx="1486830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80000"/>
              </a:lnSpc>
            </a:pPr>
            <a:endParaRPr lang="en-US" sz="1200" dirty="0">
              <a:solidFill>
                <a:schemeClr val="tx1"/>
              </a:solidFill>
              <a:latin typeface="EuropaNuova-Regular" panose="02000000000000000000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50D9B2F-023E-F3AC-C095-CF13B55EC144}"/>
              </a:ext>
            </a:extLst>
          </p:cNvPr>
          <p:cNvSpPr/>
          <p:nvPr/>
        </p:nvSpPr>
        <p:spPr>
          <a:xfrm>
            <a:off x="3828585" y="3220624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10"/>
            <a:srcRect/>
            <a:stretch>
              <a:fillRect l="-94337" t="-5937" r="-90384" b="-8774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76A8D67-93D3-A1D9-8500-1D85DF59C419}"/>
              </a:ext>
            </a:extLst>
          </p:cNvPr>
          <p:cNvSpPr/>
          <p:nvPr/>
        </p:nvSpPr>
        <p:spPr>
          <a:xfrm>
            <a:off x="3828584" y="4678469"/>
            <a:ext cx="1486830" cy="356230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81" name="Google Shape;207;p31">
            <a:extLst>
              <a:ext uri="{FF2B5EF4-FFF2-40B4-BE49-F238E27FC236}">
                <a16:creationId xmlns:a16="http://schemas.microsoft.com/office/drawing/2014/main" id="{15C8C039-3945-5F33-E68A-E4B4C5153037}"/>
              </a:ext>
            </a:extLst>
          </p:cNvPr>
          <p:cNvSpPr txBox="1">
            <a:spLocks/>
          </p:cNvSpPr>
          <p:nvPr/>
        </p:nvSpPr>
        <p:spPr>
          <a:xfrm>
            <a:off x="3753644" y="4716005"/>
            <a:ext cx="1647433" cy="259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Padamsree</a:t>
            </a:r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 Warrior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(Founder - Fable)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D0C949-3042-C5EF-1CE5-4974BF5288E2}"/>
              </a:ext>
            </a:extLst>
          </p:cNvPr>
          <p:cNvSpPr/>
          <p:nvPr/>
        </p:nvSpPr>
        <p:spPr>
          <a:xfrm>
            <a:off x="5561681" y="1267412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11"/>
            <a:srcRect/>
            <a:stretch>
              <a:fillRect l="-18423" t="-33267" r="-15014" b="-5941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67A24E0-2B7E-3CC0-EDFC-71BB23B09D6B}"/>
              </a:ext>
            </a:extLst>
          </p:cNvPr>
          <p:cNvSpPr/>
          <p:nvPr/>
        </p:nvSpPr>
        <p:spPr>
          <a:xfrm>
            <a:off x="5561680" y="2725257"/>
            <a:ext cx="1486830" cy="356230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251B6AEB-5EFB-B9D0-7B1D-36AA149D801D}"/>
              </a:ext>
            </a:extLst>
          </p:cNvPr>
          <p:cNvSpPr/>
          <p:nvPr/>
        </p:nvSpPr>
        <p:spPr>
          <a:xfrm>
            <a:off x="5561681" y="3220624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12"/>
            <a:srcRect/>
            <a:stretch>
              <a:fillRect l="-70000" t="-1535" r="-55488" b="-5350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AE3557A-486C-9BF3-B33F-A9FCFFEBDE57}"/>
              </a:ext>
            </a:extLst>
          </p:cNvPr>
          <p:cNvSpPr/>
          <p:nvPr/>
        </p:nvSpPr>
        <p:spPr>
          <a:xfrm>
            <a:off x="5561680" y="4678469"/>
            <a:ext cx="1486830" cy="356230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87" name="Google Shape;207;p31">
            <a:extLst>
              <a:ext uri="{FF2B5EF4-FFF2-40B4-BE49-F238E27FC236}">
                <a16:creationId xmlns:a16="http://schemas.microsoft.com/office/drawing/2014/main" id="{AB12303E-D4E0-A00A-CA24-EC96F0CAADCC}"/>
              </a:ext>
            </a:extLst>
          </p:cNvPr>
          <p:cNvSpPr txBox="1">
            <a:spLocks/>
          </p:cNvSpPr>
          <p:nvPr/>
        </p:nvSpPr>
        <p:spPr>
          <a:xfrm>
            <a:off x="5499062" y="4716005"/>
            <a:ext cx="1612072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80000"/>
              </a:lnSpc>
            </a:pPr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Dr. Kiran Bedi</a:t>
            </a:r>
            <a:b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</a:br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(IPS (Retd) and former Lieutenant Governor, Puducherry)</a:t>
            </a:r>
          </a:p>
        </p:txBody>
      </p:sp>
      <p:sp>
        <p:nvSpPr>
          <p:cNvPr id="88" name="Google Shape;207;p31">
            <a:extLst>
              <a:ext uri="{FF2B5EF4-FFF2-40B4-BE49-F238E27FC236}">
                <a16:creationId xmlns:a16="http://schemas.microsoft.com/office/drawing/2014/main" id="{B021D1B9-2BF3-2859-7D3F-70EE13B84DC9}"/>
              </a:ext>
            </a:extLst>
          </p:cNvPr>
          <p:cNvSpPr txBox="1">
            <a:spLocks/>
          </p:cNvSpPr>
          <p:nvPr/>
        </p:nvSpPr>
        <p:spPr>
          <a:xfrm>
            <a:off x="2111829" y="2762607"/>
            <a:ext cx="1486830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Binny Bansal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(Founder - Flipkart)</a:t>
            </a:r>
          </a:p>
        </p:txBody>
      </p:sp>
      <p:sp>
        <p:nvSpPr>
          <p:cNvPr id="89" name="Google Shape;207;p31">
            <a:extLst>
              <a:ext uri="{FF2B5EF4-FFF2-40B4-BE49-F238E27FC236}">
                <a16:creationId xmlns:a16="http://schemas.microsoft.com/office/drawing/2014/main" id="{5E240E5E-CAE3-0D9C-BAC7-5D0F55AFAF50}"/>
              </a:ext>
            </a:extLst>
          </p:cNvPr>
          <p:cNvSpPr txBox="1">
            <a:spLocks/>
          </p:cNvSpPr>
          <p:nvPr/>
        </p:nvSpPr>
        <p:spPr>
          <a:xfrm>
            <a:off x="3836957" y="2762607"/>
            <a:ext cx="1486830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Sachin Bansal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(Founder – Flipkart)</a:t>
            </a:r>
          </a:p>
        </p:txBody>
      </p:sp>
      <p:sp>
        <p:nvSpPr>
          <p:cNvPr id="90" name="Google Shape;207;p31">
            <a:extLst>
              <a:ext uri="{FF2B5EF4-FFF2-40B4-BE49-F238E27FC236}">
                <a16:creationId xmlns:a16="http://schemas.microsoft.com/office/drawing/2014/main" id="{A27DA788-0038-6F7D-35F4-FD41BC1F6993}"/>
              </a:ext>
            </a:extLst>
          </p:cNvPr>
          <p:cNvSpPr txBox="1">
            <a:spLocks/>
          </p:cNvSpPr>
          <p:nvPr/>
        </p:nvSpPr>
        <p:spPr>
          <a:xfrm>
            <a:off x="5561680" y="2762607"/>
            <a:ext cx="1486830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Raghuram Rajan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(Ex Governor RBI)</a:t>
            </a:r>
          </a:p>
        </p:txBody>
      </p:sp>
      <p:sp>
        <p:nvSpPr>
          <p:cNvPr id="91" name="Google Shape;207;p31">
            <a:extLst>
              <a:ext uri="{FF2B5EF4-FFF2-40B4-BE49-F238E27FC236}">
                <a16:creationId xmlns:a16="http://schemas.microsoft.com/office/drawing/2014/main" id="{63A416B0-37BF-2D37-6CBE-32D437349423}"/>
              </a:ext>
            </a:extLst>
          </p:cNvPr>
          <p:cNvSpPr txBox="1">
            <a:spLocks/>
          </p:cNvSpPr>
          <p:nvPr/>
        </p:nvSpPr>
        <p:spPr>
          <a:xfrm>
            <a:off x="385432" y="4716005"/>
            <a:ext cx="1486830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Vivek </a:t>
            </a:r>
            <a:r>
              <a:rPr lang="en-US" sz="1100" b="1" dirty="0" err="1">
                <a:solidFill>
                  <a:schemeClr val="tx1"/>
                </a:solidFill>
                <a:latin typeface="EuropaNuova-Regular" panose="02000000000000000000" pitchFamily="2" charset="0"/>
              </a:rPr>
              <a:t>Ragh</a:t>
            </a:r>
            <a:endParaRPr lang="en-US" sz="1100" b="1" dirty="0">
              <a:solidFill>
                <a:schemeClr val="tx1"/>
              </a:solidFill>
              <a:latin typeface="EuropaNuova-Regular" panose="02000000000000000000" pitchFamily="2" charset="0"/>
            </a:endParaRP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(Sarvam AI)</a:t>
            </a:r>
          </a:p>
        </p:txBody>
      </p:sp>
      <p:sp>
        <p:nvSpPr>
          <p:cNvPr id="92" name="Google Shape;207;p31">
            <a:extLst>
              <a:ext uri="{FF2B5EF4-FFF2-40B4-BE49-F238E27FC236}">
                <a16:creationId xmlns:a16="http://schemas.microsoft.com/office/drawing/2014/main" id="{459DBD5E-1DAC-058C-E297-2DAF820123E8}"/>
              </a:ext>
            </a:extLst>
          </p:cNvPr>
          <p:cNvSpPr txBox="1">
            <a:spLocks/>
          </p:cNvSpPr>
          <p:nvPr/>
        </p:nvSpPr>
        <p:spPr>
          <a:xfrm>
            <a:off x="2032866" y="4716005"/>
            <a:ext cx="1635115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Vinod Khosla</a:t>
            </a:r>
            <a:b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</a:br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(Co-Founder - Sun Microsystems)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04918F39-F1B7-5538-0B34-80363FF64F80}"/>
              </a:ext>
            </a:extLst>
          </p:cNvPr>
          <p:cNvSpPr/>
          <p:nvPr/>
        </p:nvSpPr>
        <p:spPr>
          <a:xfrm>
            <a:off x="7271735" y="1267412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13"/>
            <a:srcRect/>
            <a:stretch>
              <a:fillRect l="-20499" t="-19429" r="-33923" b="-9056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8FD318B-CD8D-783C-E7CB-B580C2939623}"/>
              </a:ext>
            </a:extLst>
          </p:cNvPr>
          <p:cNvSpPr/>
          <p:nvPr/>
        </p:nvSpPr>
        <p:spPr>
          <a:xfrm>
            <a:off x="7271734" y="2725257"/>
            <a:ext cx="1486830" cy="356230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5D7B4654-FBEB-5E7B-544E-2AE0A43F5AD8}"/>
              </a:ext>
            </a:extLst>
          </p:cNvPr>
          <p:cNvSpPr/>
          <p:nvPr/>
        </p:nvSpPr>
        <p:spPr>
          <a:xfrm>
            <a:off x="7271735" y="3220624"/>
            <a:ext cx="1486830" cy="1457844"/>
          </a:xfrm>
          <a:prstGeom prst="roundRect">
            <a:avLst>
              <a:gd name="adj" fmla="val 0"/>
            </a:avLst>
          </a:prstGeom>
          <a:blipFill>
            <a:blip r:embed="rId14"/>
            <a:srcRect/>
            <a:stretch>
              <a:fillRect l="-36856" t="-9544" r="-44885" b="-3367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BF43B4D-3300-43BA-DC04-F74A40BB2F10}"/>
              </a:ext>
            </a:extLst>
          </p:cNvPr>
          <p:cNvSpPr/>
          <p:nvPr/>
        </p:nvSpPr>
        <p:spPr>
          <a:xfrm>
            <a:off x="7271734" y="4678469"/>
            <a:ext cx="1486830" cy="356230"/>
          </a:xfrm>
          <a:prstGeom prst="rect">
            <a:avLst/>
          </a:prstGeom>
          <a:solidFill>
            <a:srgbClr val="F9EA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/>
              </a:solidFill>
            </a:endParaRPr>
          </a:p>
        </p:txBody>
      </p:sp>
      <p:sp>
        <p:nvSpPr>
          <p:cNvPr id="98" name="Google Shape;207;p31">
            <a:extLst>
              <a:ext uri="{FF2B5EF4-FFF2-40B4-BE49-F238E27FC236}">
                <a16:creationId xmlns:a16="http://schemas.microsoft.com/office/drawing/2014/main" id="{537833BF-9C2F-A813-ABC1-8516298361C2}"/>
              </a:ext>
            </a:extLst>
          </p:cNvPr>
          <p:cNvSpPr txBox="1">
            <a:spLocks/>
          </p:cNvSpPr>
          <p:nvPr/>
        </p:nvSpPr>
        <p:spPr>
          <a:xfrm>
            <a:off x="7160122" y="2762607"/>
            <a:ext cx="1710053" cy="26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1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Sanjay Sudhir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(Retd Ambassador to UAE)</a:t>
            </a:r>
          </a:p>
        </p:txBody>
      </p:sp>
      <p:sp>
        <p:nvSpPr>
          <p:cNvPr id="99" name="Google Shape;207;p31">
            <a:extLst>
              <a:ext uri="{FF2B5EF4-FFF2-40B4-BE49-F238E27FC236}">
                <a16:creationId xmlns:a16="http://schemas.microsoft.com/office/drawing/2014/main" id="{F41603FE-EF75-5E24-0266-765935625B33}"/>
              </a:ext>
            </a:extLst>
          </p:cNvPr>
          <p:cNvSpPr txBox="1">
            <a:spLocks/>
          </p:cNvSpPr>
          <p:nvPr/>
        </p:nvSpPr>
        <p:spPr>
          <a:xfrm>
            <a:off x="7209113" y="4716005"/>
            <a:ext cx="1612072" cy="259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None/>
              <a:defRPr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/>
            <a:r>
              <a:rPr lang="en-US" sz="10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Rear Admiral GK Harish</a:t>
            </a:r>
          </a:p>
          <a:p>
            <a:pPr marL="0" indent="0" algn="ctr"/>
            <a:r>
              <a:rPr lang="en-US" sz="700" b="1" dirty="0">
                <a:solidFill>
                  <a:schemeClr val="tx1"/>
                </a:solidFill>
                <a:latin typeface="EuropaNuova-Regular" panose="02000000000000000000" pitchFamily="2" charset="0"/>
              </a:rPr>
              <a:t>(AVSM, VSM - Retd.)</a:t>
            </a:r>
          </a:p>
        </p:txBody>
      </p:sp>
    </p:spTree>
    <p:extLst>
      <p:ext uri="{BB962C8B-B14F-4D97-AF65-F5344CB8AC3E}">
        <p14:creationId xmlns:p14="http://schemas.microsoft.com/office/powerpoint/2010/main" val="1101204181"/>
      </p:ext>
    </p:extLst>
  </p:cSld>
  <p:clrMapOvr>
    <a:masterClrMapping/>
  </p:clrMapOvr>
</p:sld>
</file>

<file path=ppt/theme/theme1.xml><?xml version="1.0" encoding="utf-8"?>
<a:theme xmlns:a="http://schemas.openxmlformats.org/drawingml/2006/main" name="NGO Company Profile by Slidesgo">
  <a:themeElements>
    <a:clrScheme name="Custom 3">
      <a:dk1>
        <a:srgbClr val="000000"/>
      </a:dk1>
      <a:lt1>
        <a:srgbClr val="FFFFFF"/>
      </a:lt1>
      <a:dk2>
        <a:srgbClr val="DD1736"/>
      </a:dk2>
      <a:lt2>
        <a:srgbClr val="DD173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B0F0"/>
      </a:hlink>
      <a:folHlink>
        <a:srgbClr val="007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1150</Words>
  <Application>Microsoft Office PowerPoint</Application>
  <PresentationFormat>On-screen Show (16:9)</PresentationFormat>
  <Paragraphs>256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Assistant</vt:lpstr>
      <vt:lpstr>Righteous</vt:lpstr>
      <vt:lpstr>EuropaNuova-Bold</vt:lpstr>
      <vt:lpstr>EuropaNuova-Regular</vt:lpstr>
      <vt:lpstr>EuropaNuova-ExtraBold</vt:lpstr>
      <vt:lpstr>Arial</vt:lpstr>
      <vt:lpstr>NGO Company Profile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Tanmay Zaluri</cp:lastModifiedBy>
  <cp:revision>63</cp:revision>
  <dcterms:modified xsi:type="dcterms:W3CDTF">2026-01-27T06:16:50Z</dcterms:modified>
</cp:coreProperties>
</file>